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7" r:id="rId2"/>
    <p:sldId id="258" r:id="rId3"/>
    <p:sldId id="257" r:id="rId4"/>
    <p:sldId id="262" r:id="rId5"/>
    <p:sldId id="264" r:id="rId6"/>
    <p:sldId id="268" r:id="rId7"/>
    <p:sldId id="270" r:id="rId8"/>
    <p:sldId id="266" r:id="rId9"/>
    <p:sldId id="271" r:id="rId10"/>
    <p:sldId id="273" r:id="rId11"/>
    <p:sldId id="274" r:id="rId12"/>
    <p:sldId id="288" r:id="rId13"/>
    <p:sldId id="287" r:id="rId14"/>
    <p:sldId id="290" r:id="rId15"/>
    <p:sldId id="289" r:id="rId16"/>
    <p:sldId id="276" r:id="rId17"/>
    <p:sldId id="278" r:id="rId18"/>
    <p:sldId id="275" r:id="rId19"/>
    <p:sldId id="277" r:id="rId20"/>
    <p:sldId id="29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363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A1877-D884-4523-B89A-CF8D76225C91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09C02-26DC-4296-83A8-9657C3F50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929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C735AB-26E0-4EF8-95A2-0E4BCEA6400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7523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0zgKe0ssNpY" TargetMode="External"/><Relationship Id="rId3" Type="http://schemas.openxmlformats.org/officeDocument/2006/relationships/hyperlink" Target="https://iklife.ru/finansy/uroki-po-finansovoj-gramotnosti.html" TargetMode="External"/><Relationship Id="rId7" Type="http://schemas.openxmlformats.org/officeDocument/2006/relationships/hyperlink" Target="https://www.yaklass.ru/p/osnovy-finansovoj-gramotnosti" TargetMode="External"/><Relationship Id="rId2" Type="http://schemas.openxmlformats.org/officeDocument/2006/relationships/hyperlink" Target="https://fincult.inf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video/search?text=&#1092;&#1080;&#1085;&#1072;&#1085;&#1089;%20&#1075;&#1088;&#1072;&#1084;&#1086;&#1090;&#1085;&#1086;&#1089;&#1090;&#1100;%20&#1086;&#1085;&#1083;&#1072;&#1081;&#1085;%20&#1091;&#1088;&#1086;&#1082;&#1080;&amp;path=wizard&amp;parent-reqid=1605552624086758-1682910700754997638100275-production-app-host-sas-web-yp-111&amp;wiz_type=vital" TargetMode="External"/><Relationship Id="rId5" Type="http://schemas.openxmlformats.org/officeDocument/2006/relationships/hyperlink" Target="https://vashifinancy.ru/for-smi/press/news/onlayn-resursy-po-teme-finansovoy-gramotnosti-/" TargetMode="External"/><Relationship Id="rId4" Type="http://schemas.openxmlformats.org/officeDocument/2006/relationships/hyperlink" Target="https://dni-fg.ru/list" TargetMode="External"/><Relationship Id="rId9" Type="http://schemas.openxmlformats.org/officeDocument/2006/relationships/hyperlink" Target="https://www.youtube.com/playlist?list=PLYjQr8vff1JxA3J1Oz-jLqD3Aow-pdz-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1EF6D-8CF3-4D99-A90C-B1E5C774CB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6760" y="1131094"/>
            <a:ext cx="7239491" cy="2297906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казенное образовательное учреждение «Специальная (коррекционная) школа-интернат» г. Бугуруслана</a:t>
            </a:r>
            <a:br>
              <a: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бюджет       </a:t>
            </a:r>
            <a:br>
              <a:rPr lang="ru-RU" sz="2100" b="1" i="1" dirty="0">
                <a:solidFill>
                  <a:srgbClr val="C00000"/>
                </a:solidFill>
                <a:latin typeface="+mn-lt"/>
              </a:rPr>
            </a:br>
            <a:r>
              <a:rPr lang="ru-RU" sz="2100" b="1" i="1" dirty="0">
                <a:solidFill>
                  <a:srgbClr val="C00000"/>
                </a:solidFill>
                <a:latin typeface="+mn-lt"/>
              </a:rPr>
              <a:t>                                                                         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A456C0-BBBF-46BC-97AF-18E7B851122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0" y="3645024"/>
            <a:ext cx="4037371" cy="2297906"/>
          </a:xfrm>
        </p:spPr>
        <p:txBody>
          <a:bodyPr>
            <a:noAutofit/>
          </a:bodyPr>
          <a:lstStyle/>
          <a:p>
            <a:endParaRPr lang="ru-RU" sz="1500" dirty="0"/>
          </a:p>
          <a:p>
            <a:pPr marL="0" indent="0">
              <a:buNone/>
            </a:pPr>
            <a:endParaRPr lang="ru-RU" sz="1500" dirty="0"/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профильного труда             (сельскохозяйственный труд)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Мартьянова </a:t>
            </a:r>
            <a:r>
              <a:rPr lang="ru-RU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Юлия Алексеевна                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988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Соотнеси термин с определением. 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Соедини стрелками.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6500198"/>
              </p:ext>
            </p:extLst>
          </p:nvPr>
        </p:nvGraphicFramePr>
        <p:xfrm>
          <a:off x="457200" y="1600200"/>
          <a:ext cx="8229600" cy="2499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           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Термин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          </a:t>
                      </a:r>
                      <a:r>
                        <a:rPr lang="ru-RU" sz="20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Определение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Деньги, которые</a:t>
                      </a:r>
                      <a:r>
                        <a:rPr lang="ru-RU" sz="20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семья тратит на свои нужды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План, который регулирует доходы и расходы семьи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Семейный</a:t>
                      </a:r>
                      <a:r>
                        <a:rPr lang="ru-RU" sz="20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Деньги, которые зарабатывают</a:t>
                      </a:r>
                      <a:r>
                        <a:rPr lang="ru-RU" sz="20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получают члены семьи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Рисунок 6" descr="photo.jp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6513">
            <a:off x="876395" y="4341907"/>
            <a:ext cx="2141523" cy="2141523"/>
          </a:xfrm>
          <a:prstGeom prst="rect">
            <a:avLst/>
          </a:prstGeom>
        </p:spPr>
      </p:pic>
      <p:pic>
        <p:nvPicPr>
          <p:cNvPr id="8" name="Рисунок 7" descr="dollars_25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4914">
            <a:off x="5389060" y="4655472"/>
            <a:ext cx="2556602" cy="179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53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114617"/>
              </p:ext>
            </p:extLst>
          </p:nvPr>
        </p:nvGraphicFramePr>
        <p:xfrm>
          <a:off x="457200" y="1600200"/>
          <a:ext cx="822960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           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Термин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          </a:t>
                      </a:r>
                      <a:r>
                        <a:rPr lang="ru-RU" sz="20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Определение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Деньги, которые</a:t>
                      </a:r>
                      <a:r>
                        <a:rPr lang="ru-RU" sz="20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семья тратит на свои нужды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доходов и расходов семьи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Семейный</a:t>
                      </a:r>
                      <a:r>
                        <a:rPr lang="ru-RU" sz="20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Деньги, которые зарабатывают</a:t>
                      </a:r>
                      <a:r>
                        <a:rPr lang="ru-RU" sz="20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получают члены семьи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Рисунок 6" descr="photo.jp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6513">
            <a:off x="876395" y="4341907"/>
            <a:ext cx="2141523" cy="2141523"/>
          </a:xfrm>
          <a:prstGeom prst="rect">
            <a:avLst/>
          </a:prstGeom>
        </p:spPr>
      </p:pic>
      <p:pic>
        <p:nvPicPr>
          <p:cNvPr id="8" name="Рисунок 7" descr="dollars_25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4914">
            <a:off x="5389060" y="4655472"/>
            <a:ext cx="2556602" cy="1793914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>
            <a:off x="2339752" y="2276872"/>
            <a:ext cx="2232248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051720" y="2348880"/>
            <a:ext cx="252028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915816" y="3068960"/>
            <a:ext cx="165618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035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разумного учёта семейного бюджета</a:t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лучше вести хозяйственную книгу.</a:t>
            </a:r>
          </a:p>
        </p:txBody>
      </p:sp>
      <p:pic>
        <p:nvPicPr>
          <p:cNvPr id="5" name="Picture 4" descr="C:\Users\Чаяна Даржаа\Desktop\ТИГПИ\2016-2017\Фин грамотность\16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0" t="5876" r="16335" b="4482"/>
          <a:stretch>
            <a:fillRect/>
          </a:stretch>
        </p:blipFill>
        <p:spPr bwMode="auto">
          <a:xfrm>
            <a:off x="5436096" y="1700808"/>
            <a:ext cx="2627944" cy="342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Чаяна Даржаа\Desktop\ТИГПИ\2016-2017\Фин грамотность\10094619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2500313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592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332657"/>
            <a:ext cx="8712968" cy="612053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Записи в хозяйственной книге должны быть подробными и вестись ежедневно. </a:t>
            </a:r>
          </a:p>
          <a:p>
            <a:pPr algn="just">
              <a:lnSpc>
                <a:spcPct val="150000"/>
              </a:lnSpc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концу месяца все доходы и расходы суммируются.</a:t>
            </a:r>
          </a:p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Отнимите сумму расходов от доходов и запишите остаток. Если он сходится с остатком денег в вашем кошельке, значит, все записи велись верно. </a:t>
            </a:r>
          </a:p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Записи своих расходов делайте весь год. </a:t>
            </a:r>
          </a:p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конце года подведите итоги. Определите возможности накоплений, проанализируйте ошибки.</a:t>
            </a: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C:\Users\Чаяна Даржаа\Desktop\ТИГПИ\2016-2017\Фин грамотность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80728"/>
            <a:ext cx="3643312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093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56207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семья может сократить свои расходы: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908720"/>
            <a:ext cx="8435280" cy="5616624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Утеплить окна,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Экономить электроэнергию                    экономить тепловую энергию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Экономить воду                                 Сократить время пользования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мобильным телефоном</a:t>
            </a:r>
          </a:p>
          <a:p>
            <a:pPr marL="0" indent="0">
              <a:buNone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144016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72816"/>
            <a:ext cx="1872208" cy="141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9120"/>
            <a:ext cx="221627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Комтех\Downloads\img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8" t="1667" r="1176" b="7157"/>
          <a:stretch/>
        </p:blipFill>
        <p:spPr bwMode="auto">
          <a:xfrm>
            <a:off x="1379558" y="4071543"/>
            <a:ext cx="1680274" cy="220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 стрелкой 13"/>
          <p:cNvCxnSpPr/>
          <p:nvPr/>
        </p:nvCxnSpPr>
        <p:spPr>
          <a:xfrm flipH="1">
            <a:off x="2771800" y="908720"/>
            <a:ext cx="136815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499992" y="908720"/>
            <a:ext cx="108012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771800" y="1988840"/>
            <a:ext cx="1080120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788024" y="2060848"/>
            <a:ext cx="1008112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31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7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418058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семья может сократить свои расходы: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496944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Консервировать и                                           Реже передвигаться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заготавливать продукты                                         на транспорте</a:t>
            </a: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Научиться шить, вязать,                                 Производить мелкий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ухаживать за вещами                                       ремонт в квартире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97152"/>
            <a:ext cx="244827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Комтех\Downloads\2019Food_Canned_food_on_a_white_background_with_vegetables_131186_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2016223" cy="189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омтех\Downloads\nfMs36hHS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93" y="4751288"/>
            <a:ext cx="2661084" cy="177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Комтех\Downloads\10181963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70538"/>
            <a:ext cx="2664296" cy="144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3131840" y="980728"/>
            <a:ext cx="936104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860032" y="980728"/>
            <a:ext cx="1080120" cy="7988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275856" y="2564904"/>
            <a:ext cx="864096" cy="11042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987861" y="2564904"/>
            <a:ext cx="792088" cy="10562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47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Составь бюджетный план своей семьи и заполни таблицу.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703730"/>
              </p:ext>
            </p:extLst>
          </p:nvPr>
        </p:nvGraphicFramePr>
        <p:xfrm>
          <a:off x="467544" y="1556792"/>
          <a:ext cx="8229600" cy="33883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8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9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Рубли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Рубли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736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562074"/>
          </a:xfrm>
        </p:spPr>
        <p:txBody>
          <a:bodyPr>
            <a:noAutofit/>
          </a:bodyPr>
          <a:lstStyle/>
          <a:p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</a:rPr>
            </a:b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Бюджет семьи Сидоровых на месяц, состоящей из 6 человек.</a:t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163650"/>
              </p:ext>
            </p:extLst>
          </p:nvPr>
        </p:nvGraphicFramePr>
        <p:xfrm>
          <a:off x="467544" y="1052740"/>
          <a:ext cx="8219256" cy="490713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3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4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5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941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Рубли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Рубли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09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10000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Зарплата родителей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4000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Продукты питания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09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6000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Пенсия бабушки и дедушки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Квартплата: свет, газ, вода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09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Стипендия  сына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Одежда, обувь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609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Пособие на малышку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Детсад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418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Выигрыш в лотерею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Канцтовары, учебники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418"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Проезд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5983"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Плата за кредит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(покупка планшета)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609"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Покупка лекарств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9418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20000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13000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H="1">
            <a:off x="1115616" y="4653136"/>
            <a:ext cx="576064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635896" y="4869160"/>
            <a:ext cx="1008112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63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35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6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Подведём итоги.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1. Доход семьи-это те деньги, 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которые зарабатывают и получают все члены семьи.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2.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Расходы-это деньги, которые семья планирует 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и разумно тратит на покупку товаров и оплату услуг.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3.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Семейный бюджет-это план, который регулирует 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доходы и расходы семьи.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4. Доходы семьи должны быть больше или равны расходам.</a:t>
            </a:r>
          </a:p>
        </p:txBody>
      </p:sp>
    </p:spTree>
    <p:extLst>
      <p:ext uri="{BB962C8B-B14F-4D97-AF65-F5344CB8AC3E}">
        <p14:creationId xmlns:p14="http://schemas.microsoft.com/office/powerpoint/2010/main" val="2132270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  <p:pic>
        <p:nvPicPr>
          <p:cNvPr id="3074" name="Picture 2" descr="C:\Users\Комтех\Pictures\img1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20" y="1600200"/>
            <a:ext cx="766535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232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Объясни смысл поговорки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indent="0">
              <a:buNone/>
            </a:pP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Живут доходом, а проживают расходом.</a:t>
            </a:r>
          </a:p>
        </p:txBody>
      </p:sp>
    </p:spTree>
    <p:extLst>
      <p:ext uri="{BB962C8B-B14F-4D97-AF65-F5344CB8AC3E}">
        <p14:creationId xmlns:p14="http://schemas.microsoft.com/office/powerpoint/2010/main" val="335561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Список использованной литературы 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интернет ресурсов: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  <a:hlinkClick r:id="rId2"/>
              </a:rPr>
              <a:t>https://fincult.info/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hlinkClick r:id="rId3"/>
              </a:rPr>
              <a:t>https://iklife.ru/finansy/uroki-po-finansovoj-gramotnosti.html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hlinkClick r:id="rId4"/>
              </a:rPr>
              <a:t>https://dni-fg.ru/list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hlinkClick r:id="rId5"/>
              </a:rPr>
              <a:t>https://vashifinancy.ru/for-smi/press/news/onlayn-resursy-po-teme-finansovoy-gramotnosti-/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hlinkClick r:id="rId6"/>
              </a:rPr>
              <a:t>https://yandex.ru/video/search?text=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6"/>
              </a:rPr>
              <a:t>финанс%20грамотность%20онлайн%20уроки&amp;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6"/>
              </a:rPr>
              <a:t>path=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hlinkClick r:id="rId6"/>
              </a:rPr>
              <a:t>wizard&amp;parent-reqid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6"/>
              </a:rPr>
              <a:t>=1605552624086758-1682910700754997638100275-production-app-host-sas-web-yp-111&amp;wiz_type=vital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hlinkClick r:id="rId7"/>
              </a:rPr>
              <a:t>https://www.yaklass.ru/p/osnovy-finansovoj-gramotnosti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hlinkClick r:id="rId8"/>
              </a:rPr>
              <a:t>https://www.youtube.com/watch?v=0zgKe0ssNpY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hlinkClick r:id="rId9"/>
              </a:rPr>
              <a:t>https://www.youtube.com/playlist?list=PLYjQr8vff1JxA3J1Oz-jLqD3Aow-pdz-i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827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appy-family-album-anime-v-1635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1" y="1448780"/>
            <a:ext cx="6768752" cy="50765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87624" y="692698"/>
            <a:ext cx="6552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latin typeface="Times New Roman" pitchFamily="18" charset="0"/>
              </a:rPr>
              <a:t>               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Семейный бюджет</a:t>
            </a:r>
          </a:p>
        </p:txBody>
      </p:sp>
    </p:spTree>
    <p:extLst>
      <p:ext uri="{BB962C8B-B14F-4D97-AF65-F5344CB8AC3E}">
        <p14:creationId xmlns:p14="http://schemas.microsoft.com/office/powerpoint/2010/main" val="853447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100811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 семьи-это те деньги, которые зарабатывают</a:t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получают от государства все члены семьи.</a:t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Заработная плата                                                              Пенсия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Детское пособие                                                              Стипендия</a:t>
            </a:r>
          </a:p>
        </p:txBody>
      </p:sp>
      <p:pic>
        <p:nvPicPr>
          <p:cNvPr id="4" name="Picture 8" descr="C:\Users\Комтех\Downloads\hello_html_m4341c3f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48880"/>
            <a:ext cx="238125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Комтех\Pictures\img6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01" y="1988840"/>
            <a:ext cx="179070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Комтех\Pictures\img6 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01" y="4293096"/>
            <a:ext cx="22479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Комтех\Pictures\img6 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497" y="1955502"/>
            <a:ext cx="20383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Комтех\Pictures\img6 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68180"/>
            <a:ext cx="207645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Комтех\Downloads\hello_html_m4341c3f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665" y="2348880"/>
            <a:ext cx="238125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 flipH="1" flipV="1">
            <a:off x="2915816" y="2276872"/>
            <a:ext cx="792088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364088" y="2060848"/>
            <a:ext cx="890409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6007430" y="4149080"/>
            <a:ext cx="868826" cy="3681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2647301" y="4149080"/>
            <a:ext cx="909364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50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7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Расходы-это деньги, которые семья планирует </a:t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разумно тратит на покупку товаров и оплату услуг.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95736" y="2348880"/>
            <a:ext cx="5597178" cy="3727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486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251520" y="332657"/>
            <a:ext cx="8424936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Продукты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Коммунальные услуги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Одежда, обувь                                                               Транспорт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Комтех\Downloads\hello_html_m4341c3f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2276872"/>
            <a:ext cx="203041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Комтех\Downloads\food_organic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44" y="980728"/>
            <a:ext cx="2544216" cy="177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Комтех\Downloads\a92caebd8409c537b39f5ebd8e9cae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52737"/>
            <a:ext cx="2520280" cy="170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Комтех\Downloads\UTB8b72HQarFXKJk43Ovq6ybnpXa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80" y="4312568"/>
            <a:ext cx="2520280" cy="19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Комтех\Downloads\img6 (1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t="29524" r="4559" b="14412"/>
          <a:stretch/>
        </p:blipFill>
        <p:spPr bwMode="auto">
          <a:xfrm>
            <a:off x="5868144" y="4437112"/>
            <a:ext cx="290098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 flipV="1">
            <a:off x="2987824" y="1556792"/>
            <a:ext cx="936104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076056" y="1340768"/>
            <a:ext cx="792088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555776" y="3789040"/>
            <a:ext cx="1000224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586413" y="3861048"/>
            <a:ext cx="1073819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83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7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332657"/>
            <a:ext cx="8784976" cy="626499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Отдых                                                              Карманные деньги</a:t>
            </a: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Непредвиденные расходы                                                   На отложить   </a:t>
            </a:r>
          </a:p>
        </p:txBody>
      </p:sp>
      <p:pic>
        <p:nvPicPr>
          <p:cNvPr id="4" name="Picture 2" descr="C:\Users\Комтех\Downloads\hello_html_m4341c3f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2132856"/>
            <a:ext cx="2035058" cy="253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Комтех\Downloads\33097-more-rastitelnost-palma-palmocvetnye-bereg-x7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49079"/>
            <a:ext cx="2297236" cy="181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Комтех\Downloads\lsFNM5bsm3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32756"/>
            <a:ext cx="235307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Комтех\Downloads\kisspng-allowance-money-cartoon-clip-art-father-5abe109550f9f2.76665739152240552533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938" y="1231141"/>
            <a:ext cx="201568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Комтех\Downloads\shutterstock_74008369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1"/>
            <a:ext cx="2574032" cy="181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H="1" flipV="1">
            <a:off x="3113584" y="1772816"/>
            <a:ext cx="81034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5364088" y="1628800"/>
            <a:ext cx="864096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771800" y="3789040"/>
            <a:ext cx="936104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598947" y="3789040"/>
            <a:ext cx="917269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72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Семейный бюджет-это план, который регулирует </a:t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и расходы семьи. Обычно он составляется на месяц.</a:t>
            </a: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1534" t="-194" r="13559"/>
          <a:stretch/>
        </p:blipFill>
        <p:spPr bwMode="auto">
          <a:xfrm>
            <a:off x="1792941" y="1981200"/>
            <a:ext cx="5602942" cy="393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1217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22114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Семейный бюджет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67744" y="3140968"/>
            <a:ext cx="2088232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семьи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08004" y="3140968"/>
            <a:ext cx="2124236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семьи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85555" y="4221088"/>
            <a:ext cx="6840760" cy="15841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&gt; расходы - профицит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&lt; расходы - дефицит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═ расходы – сбалансированный бюджет</a:t>
            </a:r>
          </a:p>
          <a:p>
            <a:pPr algn="ctr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8" descr="2008100817200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942" y="1271847"/>
            <a:ext cx="2428825" cy="165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 стрелкой 15"/>
          <p:cNvCxnSpPr/>
          <p:nvPr/>
        </p:nvCxnSpPr>
        <p:spPr>
          <a:xfrm>
            <a:off x="3311860" y="1628800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796136" y="1628800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2" name="Рисунок 21" descr="happy-family-album-anime-v-1635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1268760"/>
            <a:ext cx="2496277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5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651</Words>
  <Application>Microsoft Office PowerPoint</Application>
  <PresentationFormat>Экран (4:3)</PresentationFormat>
  <Paragraphs>157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 Государственное казенное образовательное учреждение «Специальная (коррекционная) школа-интернат» г. Бугуруслана   Семейный бюджет                                                                                  </vt:lpstr>
      <vt:lpstr>Объясни смысл поговорки</vt:lpstr>
      <vt:lpstr>Презентация PowerPoint</vt:lpstr>
      <vt:lpstr>Доход семьи-это те деньги, которые зарабатывают  и получают от государства все члены семьи. </vt:lpstr>
      <vt:lpstr>Расходы-это деньги, которые семья планирует  и разумно тратит на покупку товаров и оплату услуг.</vt:lpstr>
      <vt:lpstr>Презентация PowerPoint</vt:lpstr>
      <vt:lpstr>Презентация PowerPoint</vt:lpstr>
      <vt:lpstr>Семейный бюджет-это план, который регулирует  доходы и расходы семьи. Обычно он составляется на месяц.</vt:lpstr>
      <vt:lpstr>Семейный бюджет</vt:lpstr>
      <vt:lpstr>Задание Соотнеси термин с определением.  Соедини стрелками.</vt:lpstr>
      <vt:lpstr>Проверь себя</vt:lpstr>
      <vt:lpstr>Для разумного учёта семейного бюджета лучше вести хозяйственную книгу.</vt:lpstr>
      <vt:lpstr>Презентация PowerPoint</vt:lpstr>
      <vt:lpstr>Как семья может сократить свои расходы:</vt:lpstr>
      <vt:lpstr>Как семья может сократить свои расходы:</vt:lpstr>
      <vt:lpstr>Задание Составь бюджетный план своей семьи и заполни таблицу.</vt:lpstr>
      <vt:lpstr>  Бюджет семьи Сидоровых на месяц, состоящей из 6 человек.  </vt:lpstr>
      <vt:lpstr>Подведём итоги.</vt:lpstr>
      <vt:lpstr>Спасибо за внимание</vt:lpstr>
      <vt:lpstr>Список использованной литературы  и интернет ресурсов: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Семейный бюджет</dc:title>
  <dc:creator>Комтех</dc:creator>
  <cp:lastModifiedBy>Комтех</cp:lastModifiedBy>
  <cp:revision>68</cp:revision>
  <dcterms:created xsi:type="dcterms:W3CDTF">2020-11-11T11:56:23Z</dcterms:created>
  <dcterms:modified xsi:type="dcterms:W3CDTF">2023-10-30T17:27:15Z</dcterms:modified>
</cp:coreProperties>
</file>