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81" r:id="rId2"/>
    <p:sldId id="257" r:id="rId3"/>
    <p:sldId id="283" r:id="rId4"/>
    <p:sldId id="259" r:id="rId5"/>
    <p:sldId id="260" r:id="rId6"/>
    <p:sldId id="261" r:id="rId7"/>
    <p:sldId id="262" r:id="rId8"/>
    <p:sldId id="303" r:id="rId9"/>
    <p:sldId id="263" r:id="rId10"/>
    <p:sldId id="284" r:id="rId11"/>
    <p:sldId id="266" r:id="rId12"/>
    <p:sldId id="267" r:id="rId13"/>
    <p:sldId id="268" r:id="rId14"/>
    <p:sldId id="270" r:id="rId15"/>
    <p:sldId id="269" r:id="rId16"/>
    <p:sldId id="271" r:id="rId17"/>
    <p:sldId id="282" r:id="rId18"/>
    <p:sldId id="272" r:id="rId19"/>
    <p:sldId id="273" r:id="rId20"/>
    <p:sldId id="264" r:id="rId21"/>
    <p:sldId id="308" r:id="rId22"/>
    <p:sldId id="285" r:id="rId23"/>
    <p:sldId id="286" r:id="rId24"/>
    <p:sldId id="287" r:id="rId25"/>
    <p:sldId id="288" r:id="rId26"/>
    <p:sldId id="290" r:id="rId27"/>
    <p:sldId id="292" r:id="rId28"/>
    <p:sldId id="293" r:id="rId29"/>
    <p:sldId id="295" r:id="rId30"/>
    <p:sldId id="294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5" r:id="rId40"/>
    <p:sldId id="306" r:id="rId41"/>
    <p:sldId id="307" r:id="rId42"/>
    <p:sldId id="309" r:id="rId43"/>
  </p:sldIdLst>
  <p:sldSz cx="9144000" cy="6858000" type="screen4x3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064D-FD62-4658-8142-4F11C30FE517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1235075"/>
            <a:ext cx="4446587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56150"/>
            <a:ext cx="5408613" cy="3890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888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86888"/>
            <a:ext cx="29305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C5D9A-098A-45D8-9886-5E554F0F5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2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EC5D9A-098A-45D8-9886-5E554F0F5F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6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0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2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5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7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7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9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2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9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E0BE-6087-441B-B300-513DB1F78FF1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DCC16-65C0-4B6A-A43D-8BFC4F6E6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D72474A0-8187-4B6B-9E0B-DAE7D7FA07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36258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общеобразовательное учреждение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(коррекционная) школа-интернат»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Бугуруслана Оренбургской области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Столовые корнеплоды: свекла и морковь.</a:t>
            </a: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id="{94BDE18E-E2AE-4226-AD9B-B1443F91A4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76827" y="5264152"/>
            <a:ext cx="3743325" cy="1108939"/>
          </a:xfrm>
        </p:spPr>
        <p:txBody>
          <a:bodyPr/>
          <a:lstStyle/>
          <a:p>
            <a:pPr algn="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Подготовила учитель       сельскохозяйственного труда</a:t>
            </a:r>
          </a:p>
          <a:p>
            <a:pPr algn="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Мартьянова Юлия Алексеевна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8827D-8973-408C-BB0B-51855D5C73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236" y="360363"/>
            <a:ext cx="7610764" cy="2900362"/>
          </a:xfrm>
        </p:spPr>
        <p:txBody>
          <a:bodyPr>
            <a:normAutofit/>
          </a:bodyPr>
          <a:lstStyle/>
          <a:p>
            <a:pPr algn="ctr"/>
            <a:r>
              <a:rPr lang="uk-UA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Корнеплоды</a:t>
            </a:r>
            <a:r>
              <a:rPr lang="uk-U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разросшиеся утолщенные части стебля и корней растений.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1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D6C8E-125A-457B-A9AC-5DA168F9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Свекла и морковь –это двулетние растения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53BECD9-599E-40C8-A5AB-13F0B448BF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" y="2189019"/>
            <a:ext cx="4408824" cy="3435926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F933389-6643-43FA-B9C1-7ED74CCC5C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49" y="2189018"/>
            <a:ext cx="4225059" cy="3435926"/>
          </a:xfrm>
        </p:spPr>
      </p:pic>
    </p:spTree>
    <p:extLst>
      <p:ext uri="{BB962C8B-B14F-4D97-AF65-F5344CB8AC3E}">
        <p14:creationId xmlns:p14="http://schemas.microsoft.com/office/powerpoint/2010/main" val="21544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0BD2E-E751-4ABE-9BAF-31BE5F45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Свекла и морковь –это двулетние растения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год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60CE63-0AD4-4C5C-A061-E694B9983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2" y="2281505"/>
            <a:ext cx="4723047" cy="375058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D4F7527-5E04-401F-B215-C8CDE1C97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58" y="2281505"/>
            <a:ext cx="4019349" cy="3750584"/>
          </a:xfrm>
        </p:spPr>
      </p:pic>
    </p:spTree>
    <p:extLst>
      <p:ext uri="{BB962C8B-B14F-4D97-AF65-F5344CB8AC3E}">
        <p14:creationId xmlns:p14="http://schemas.microsoft.com/office/powerpoint/2010/main" val="32112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FDBEE-973F-4D79-B244-03716E45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корнеплод 1 года жизни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091D58-96D8-4A92-BEBE-4BD17E9028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r="21511" b="7685"/>
          <a:stretch/>
        </p:blipFill>
        <p:spPr>
          <a:xfrm>
            <a:off x="184727" y="1825625"/>
            <a:ext cx="4509195" cy="43513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8506F4C-6C39-47F5-9C93-90370CE593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2" y="1825625"/>
            <a:ext cx="4345670" cy="4351338"/>
          </a:xfrm>
        </p:spPr>
      </p:pic>
    </p:spTree>
    <p:extLst>
      <p:ext uri="{BB962C8B-B14F-4D97-AF65-F5344CB8AC3E}">
        <p14:creationId xmlns:p14="http://schemas.microsoft.com/office/powerpoint/2010/main" val="37980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FDBEE-973F-4D79-B244-03716E45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корнеплод 2 года жизни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091D58-96D8-4A92-BEBE-4BD17E9028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r="21511" b="7685"/>
          <a:stretch/>
        </p:blipFill>
        <p:spPr>
          <a:xfrm>
            <a:off x="56378" y="2004291"/>
            <a:ext cx="4515621" cy="417267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8506F4C-6C39-47F5-9C93-90370CE593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2" y="2004291"/>
            <a:ext cx="4345669" cy="4172672"/>
          </a:xfrm>
        </p:spPr>
      </p:pic>
    </p:spTree>
    <p:extLst>
      <p:ext uri="{BB962C8B-B14F-4D97-AF65-F5344CB8AC3E}">
        <p14:creationId xmlns:p14="http://schemas.microsoft.com/office/powerpoint/2010/main" val="40028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21280DDB-F816-44A8-804D-417DAAF17E2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017588"/>
            <a:ext cx="4095750" cy="5159375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7867BE82-AC2F-4185-92A8-1259A5D8455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42691" y="1825625"/>
            <a:ext cx="418407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Наземная часть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Подземная часть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ED3F6BB-D4DB-4FE1-ADEC-8FBEB1D3124A}"/>
              </a:ext>
            </a:extLst>
          </p:cNvPr>
          <p:cNvCxnSpPr/>
          <p:nvPr/>
        </p:nvCxnSpPr>
        <p:spPr>
          <a:xfrm flipH="1">
            <a:off x="4166793" y="2287784"/>
            <a:ext cx="1976283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75CF253-DAE9-464F-A5FF-63BEF6C2C56F}"/>
              </a:ext>
            </a:extLst>
          </p:cNvPr>
          <p:cNvCxnSpPr>
            <a:cxnSpLocks/>
          </p:cNvCxnSpPr>
          <p:nvPr/>
        </p:nvCxnSpPr>
        <p:spPr>
          <a:xfrm flipH="1">
            <a:off x="3372466" y="5486400"/>
            <a:ext cx="20795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01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55852F9-D5ED-4F02-B8F5-48EAF55A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корнеплода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8D0113-FC6D-471B-8B23-F4BF3BFE6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" b="5363"/>
          <a:stretch/>
        </p:blipFill>
        <p:spPr>
          <a:xfrm>
            <a:off x="540775" y="1342102"/>
            <a:ext cx="3996813" cy="5043944"/>
          </a:xfrm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id="{FC20287F-E16B-4FDB-A427-F7BF441302C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46676" y="1825625"/>
            <a:ext cx="3812598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головка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 шейка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 корень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C9C100A-C2AD-404E-B8F5-5AC5EC637BC4}"/>
              </a:ext>
            </a:extLst>
          </p:cNvPr>
          <p:cNvCxnSpPr/>
          <p:nvPr/>
        </p:nvCxnSpPr>
        <p:spPr>
          <a:xfrm flipH="1">
            <a:off x="3180735" y="4218039"/>
            <a:ext cx="244823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31ACCF5-4AF3-49D8-8E4F-02A20C15990E}"/>
              </a:ext>
            </a:extLst>
          </p:cNvPr>
          <p:cNvCxnSpPr>
            <a:cxnSpLocks/>
          </p:cNvCxnSpPr>
          <p:nvPr/>
        </p:nvCxnSpPr>
        <p:spPr>
          <a:xfrm flipH="1" flipV="1">
            <a:off x="3657601" y="4704747"/>
            <a:ext cx="1858296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DCCDF1E-529B-4A84-B731-B9175B38A0BC}"/>
              </a:ext>
            </a:extLst>
          </p:cNvPr>
          <p:cNvCxnSpPr>
            <a:cxnSpLocks/>
          </p:cNvCxnSpPr>
          <p:nvPr/>
        </p:nvCxnSpPr>
        <p:spPr>
          <a:xfrm flipH="1" flipV="1">
            <a:off x="3495369" y="5545397"/>
            <a:ext cx="2182761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9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55852F9-D5ED-4F02-B8F5-48EAF55A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корнеплода</a:t>
            </a:r>
          </a:p>
        </p:txBody>
      </p:sp>
      <p:pic>
        <p:nvPicPr>
          <p:cNvPr id="10" name="Объект 5">
            <a:extLst>
              <a:ext uri="{FF2B5EF4-FFF2-40B4-BE49-F238E27FC236}">
                <a16:creationId xmlns:a16="http://schemas.microsoft.com/office/drawing/2014/main" id="{D6BF2CE2-4058-4B57-B430-C99CB1C05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1496292"/>
            <a:ext cx="3817591" cy="4996582"/>
          </a:xfrm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id="{FC20287F-E16B-4FDB-A427-F7BF441302C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16910" y="1825625"/>
            <a:ext cx="3692981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головка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шейка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корень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C9C100A-C2AD-404E-B8F5-5AC5EC637BC4}"/>
              </a:ext>
            </a:extLst>
          </p:cNvPr>
          <p:cNvCxnSpPr/>
          <p:nvPr/>
        </p:nvCxnSpPr>
        <p:spPr>
          <a:xfrm flipH="1">
            <a:off x="2664759" y="3747878"/>
            <a:ext cx="244823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31ACCF5-4AF3-49D8-8E4F-02A20C15990E}"/>
              </a:ext>
            </a:extLst>
          </p:cNvPr>
          <p:cNvCxnSpPr>
            <a:cxnSpLocks/>
          </p:cNvCxnSpPr>
          <p:nvPr/>
        </p:nvCxnSpPr>
        <p:spPr>
          <a:xfrm flipH="1" flipV="1">
            <a:off x="2959727" y="4270150"/>
            <a:ext cx="1858296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DCCDF1E-529B-4A84-B731-B9175B38A0BC}"/>
              </a:ext>
            </a:extLst>
          </p:cNvPr>
          <p:cNvCxnSpPr>
            <a:cxnSpLocks/>
          </p:cNvCxnSpPr>
          <p:nvPr/>
        </p:nvCxnSpPr>
        <p:spPr>
          <a:xfrm flipH="1" flipV="1">
            <a:off x="2834149" y="5936168"/>
            <a:ext cx="2182761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00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76C66-50ED-4B87-BE85-ADD59A46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сравни отличительные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свеклы и моркови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DF73AE-061F-4232-802D-53DFC06204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65" b="4425"/>
          <a:stretch/>
        </p:blipFill>
        <p:spPr>
          <a:xfrm>
            <a:off x="273355" y="1825625"/>
            <a:ext cx="4095444" cy="4351337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7DA74BF9-BBCC-41FE-A40B-C85C64146E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91" y="1825625"/>
            <a:ext cx="3821036" cy="4351337"/>
          </a:xfrm>
        </p:spPr>
      </p:pic>
    </p:spTree>
    <p:extLst>
      <p:ext uri="{BB962C8B-B14F-4D97-AF65-F5344CB8AC3E}">
        <p14:creationId xmlns:p14="http://schemas.microsoft.com/office/powerpoint/2010/main" val="3244239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BE5E4-7271-4F81-8CB0-506E0755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323543"/>
            <a:ext cx="8257309" cy="5166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449A08-14A5-4663-BA73-5D2FB16E7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3" y="1200151"/>
            <a:ext cx="1853293" cy="529272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58E4B7-1466-4C5D-9C1F-E9B65D6DA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1201" r="-1019"/>
          <a:stretch/>
        </p:blipFill>
        <p:spPr>
          <a:xfrm>
            <a:off x="3188153" y="1200151"/>
            <a:ext cx="2767693" cy="53721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B0DE4E-E97C-4546-BBE6-2EDEE51A0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36" y="1200151"/>
            <a:ext cx="1926091" cy="31561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A3B952-5A60-4885-B3EC-EC01570B5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868" y="5103360"/>
            <a:ext cx="4095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68F65-8D57-49EF-9010-1CF22FA5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Прокофьев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1F004-5C84-4D0C-AAA8-B39EA5CD0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гряд.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репа, и салат.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и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свекла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плох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огород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прокормит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целый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05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06803-E180-492A-BA71-82F31613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52449-D25F-4EF7-92E1-B8B69EB1A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Соцветие-зонтик</a:t>
            </a:r>
          </a:p>
        </p:txBody>
      </p:sp>
    </p:spTree>
    <p:extLst>
      <p:ext uri="{BB962C8B-B14F-4D97-AF65-F5344CB8AC3E}">
        <p14:creationId xmlns:p14="http://schemas.microsoft.com/office/powerpoint/2010/main" val="239976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69D28-243C-48A1-94EE-1779E8C4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68506-52F0-4666-B595-35F8BCEC4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1616364"/>
            <a:ext cx="8497453" cy="456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тратить мы не будем, поднимаем кверху руки,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Опускаем их на плечи, продолжаем дальше вместе.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Поднимаем, опускаем, от урока отдыхаем.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вверх над головой, смотрим все перед собой,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 выпрямляем, локти сводим, распрямляем,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оздоровляем, кислородом наполняем.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ноги поразмять, будем дружно приседать,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Встали, кверху потянулись, повторили, улыбнулись.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 бодрости поможет нам опять урок продолжить.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58404-F957-402F-B4B5-A9655973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7522" y="506186"/>
            <a:ext cx="9666515" cy="118450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предложение: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C5A1A-F94D-4E95-9252-92EBA8C7A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Теплолюбивая,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всходы плохо переносят заморозки,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требовательна к плодородию почвы…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013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725AD-53F1-404A-A784-DD21ECAC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8747F4-1C35-41B9-9616-E729F68E2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9" b="4800"/>
          <a:stretch/>
        </p:blipFill>
        <p:spPr>
          <a:xfrm>
            <a:off x="2225963" y="1542473"/>
            <a:ext cx="4553527" cy="4572000"/>
          </a:xfrm>
        </p:spPr>
      </p:pic>
    </p:spTree>
    <p:extLst>
      <p:ext uri="{BB962C8B-B14F-4D97-AF65-F5344CB8AC3E}">
        <p14:creationId xmlns:p14="http://schemas.microsoft.com/office/powerpoint/2010/main" val="831707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C67D4-3111-442B-A59E-14556B57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предложение: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4C207-F716-463F-A0A8-009B88D9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825625"/>
            <a:ext cx="864523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весенних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осенних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заморозков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жару и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влаги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рыхлой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почвы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41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F4C69-512B-4EB8-B554-77A83AFC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F241FD-5776-4ED4-803A-9D8BE3935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5804" r="4629" b="6106"/>
          <a:stretch/>
        </p:blipFill>
        <p:spPr>
          <a:xfrm>
            <a:off x="1422401" y="1690689"/>
            <a:ext cx="6465454" cy="4534620"/>
          </a:xfrm>
        </p:spPr>
      </p:pic>
    </p:spTree>
    <p:extLst>
      <p:ext uri="{BB962C8B-B14F-4D97-AF65-F5344CB8AC3E}">
        <p14:creationId xmlns:p14="http://schemas.microsoft.com/office/powerpoint/2010/main" val="288927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35625-298F-4B75-BB25-CFC59DE23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994C55-F7BA-42A0-B1C9-66DB8137E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7" y="1524000"/>
            <a:ext cx="3457672" cy="259325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3DD795-D0DA-4629-99BB-5A61F8800E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3988" r="3381" b="9888"/>
          <a:stretch/>
        </p:blipFill>
        <p:spPr>
          <a:xfrm>
            <a:off x="4769956" y="1333282"/>
            <a:ext cx="3457672" cy="26671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11AEF-155C-483C-A30A-898A63B72C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t="7976" r="7364" b="4080"/>
          <a:stretch/>
        </p:blipFill>
        <p:spPr>
          <a:xfrm>
            <a:off x="5254914" y="4191145"/>
            <a:ext cx="3260436" cy="26233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819A2C-A934-4085-92F5-C0D05A0668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19093" r="2215" b="17786"/>
          <a:stretch/>
        </p:blipFill>
        <p:spPr>
          <a:xfrm>
            <a:off x="960582" y="4191145"/>
            <a:ext cx="3537527" cy="24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F3D04-4CC2-470C-854A-AFB008C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2DA2D0-A3D2-4865-AD46-A0CEB8717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5132" r="4503" b="5415"/>
          <a:stretch/>
        </p:blipFill>
        <p:spPr>
          <a:xfrm>
            <a:off x="718464" y="1477171"/>
            <a:ext cx="3380509" cy="257586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7582AE-4ADE-4579-98D7-2703A4B6A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29" y="4275679"/>
            <a:ext cx="3257321" cy="24247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90D7DC-4C3F-4DF1-B756-F590A028E0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4051" r="19623" b="7550"/>
          <a:stretch/>
        </p:blipFill>
        <p:spPr>
          <a:xfrm>
            <a:off x="628650" y="4168429"/>
            <a:ext cx="3048000" cy="24247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B9B0D7-6C60-4752-B282-0CCE73E10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19" y="1552702"/>
            <a:ext cx="3380509" cy="24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28FC9-971B-41BC-A19D-577D9B88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и свекла – это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748EAD-1D79-4A46-BC90-FE3BA00A5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однолетнее растение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двулетнее растение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529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28FC9-971B-41BC-A19D-577D9B88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и свекла – это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748EAD-1D79-4A46-BC90-FE3BA00A5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двулетнее растение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92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5">
            <a:extLst>
              <a:ext uri="{FF2B5EF4-FFF2-40B4-BE49-F238E27FC236}">
                <a16:creationId xmlns:a16="http://schemas.microsoft.com/office/drawing/2014/main" id="{A3EAC526-6D1E-4A1E-9D6A-1C7C167DE2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5125" y="804855"/>
            <a:ext cx="10194832" cy="5245270"/>
            <a:chOff x="1110" y="982"/>
            <a:chExt cx="3593" cy="2746"/>
          </a:xfrm>
        </p:grpSpPr>
        <p:sp>
          <p:nvSpPr>
            <p:cNvPr id="17418" name="Rectangle 6">
              <a:extLst>
                <a:ext uri="{FF2B5EF4-FFF2-40B4-BE49-F238E27FC236}">
                  <a16:creationId xmlns:a16="http://schemas.microsoft.com/office/drawing/2014/main" id="{D1AA81FF-D561-468D-AEBD-E9DA7B7A7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982"/>
              <a:ext cx="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19" name="Rectangle 7">
              <a:extLst>
                <a:ext uri="{FF2B5EF4-FFF2-40B4-BE49-F238E27FC236}">
                  <a16:creationId xmlns:a16="http://schemas.microsoft.com/office/drawing/2014/main" id="{CE247E2D-70D5-4775-AF1F-A6093D805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" y="982"/>
              <a:ext cx="1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0" name="Rectangle 8">
              <a:extLst>
                <a:ext uri="{FF2B5EF4-FFF2-40B4-BE49-F238E27FC236}">
                  <a16:creationId xmlns:a16="http://schemas.microsoft.com/office/drawing/2014/main" id="{717C0A1D-7986-4B06-8821-A26C2FC31A7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76" y="1191"/>
              <a:ext cx="4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1" name="Rectangle 10">
              <a:extLst>
                <a:ext uri="{FF2B5EF4-FFF2-40B4-BE49-F238E27FC236}">
                  <a16:creationId xmlns:a16="http://schemas.microsoft.com/office/drawing/2014/main" id="{4D63E000-CBB5-4E4D-A881-27AA48AC5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1400"/>
              <a:ext cx="10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2" name="Rectangle 11">
              <a:extLst>
                <a:ext uri="{FF2B5EF4-FFF2-40B4-BE49-F238E27FC236}">
                  <a16:creationId xmlns:a16="http://schemas.microsoft.com/office/drawing/2014/main" id="{C0B43387-9324-4C0F-A6AA-9DB278E26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1589"/>
              <a:ext cx="139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Корнеплоды</a:t>
              </a:r>
              <a:r>
                <a:rPr lang="ru-RU" altLang="ru-RU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ru-RU" altLang="ru-RU" sz="1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  </a:t>
              </a:r>
              <a:endParaRPr lang="ru-RU" altLang="ru-RU" sz="18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3" name="Rectangle 12">
              <a:extLst>
                <a:ext uri="{FF2B5EF4-FFF2-40B4-BE49-F238E27FC236}">
                  <a16:creationId xmlns:a16="http://schemas.microsoft.com/office/drawing/2014/main" id="{3EF4F10B-FD2A-429D-9399-9127EFFE7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" y="1589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4" name="Rectangle 13">
              <a:extLst>
                <a:ext uri="{FF2B5EF4-FFF2-40B4-BE49-F238E27FC236}">
                  <a16:creationId xmlns:a16="http://schemas.microsoft.com/office/drawing/2014/main" id="{B5814E8C-2587-438A-BA77-0670BF11F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589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5" name="Rectangle 14">
              <a:extLst>
                <a:ext uri="{FF2B5EF4-FFF2-40B4-BE49-F238E27FC236}">
                  <a16:creationId xmlns:a16="http://schemas.microsoft.com/office/drawing/2014/main" id="{F24812B3-A206-4CE1-BBEF-2F364A685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1589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6" name="Rectangle 15">
              <a:extLst>
                <a:ext uri="{FF2B5EF4-FFF2-40B4-BE49-F238E27FC236}">
                  <a16:creationId xmlns:a16="http://schemas.microsoft.com/office/drawing/2014/main" id="{362375C9-00C7-4D6A-9BF5-D554D2C2C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1589"/>
              <a:ext cx="145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Укроп, салат, петрушка   </a:t>
              </a:r>
              <a:endParaRPr lang="ru-RU" alt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7" name="Rectangle 16">
              <a:extLst>
                <a:ext uri="{FF2B5EF4-FFF2-40B4-BE49-F238E27FC236}">
                  <a16:creationId xmlns:a16="http://schemas.microsoft.com/office/drawing/2014/main" id="{9BF38FDA-519B-49FA-BB37-90CFC3D9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1589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8" name="Rectangle 17">
              <a:extLst>
                <a:ext uri="{FF2B5EF4-FFF2-40B4-BE49-F238E27FC236}">
                  <a16:creationId xmlns:a16="http://schemas.microsoft.com/office/drawing/2014/main" id="{A229510F-2F01-4CBE-9D02-5A38085FD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1819"/>
              <a:ext cx="74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   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9" name="Rectangle 18">
              <a:extLst>
                <a:ext uri="{FF2B5EF4-FFF2-40B4-BE49-F238E27FC236}">
                  <a16:creationId xmlns:a16="http://schemas.microsoft.com/office/drawing/2014/main" id="{5FB86672-16F0-4914-860A-9A8605958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1819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0" name="Rectangle 19">
              <a:extLst>
                <a:ext uri="{FF2B5EF4-FFF2-40B4-BE49-F238E27FC236}">
                  <a16:creationId xmlns:a16="http://schemas.microsoft.com/office/drawing/2014/main" id="{AF2AE177-9B34-46B6-9C39-6F32FA5DD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047"/>
              <a:ext cx="135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Капустные овощные </a:t>
              </a:r>
              <a:endParaRPr lang="ru-RU" alt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1" name="Rectangle 20">
              <a:extLst>
                <a:ext uri="{FF2B5EF4-FFF2-40B4-BE49-F238E27FC236}">
                  <a16:creationId xmlns:a16="http://schemas.microsoft.com/office/drawing/2014/main" id="{6A99ADDB-8123-4FA6-B8BD-0C7AB557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" y="2040"/>
              <a:ext cx="241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растения</a:t>
              </a:r>
              <a:r>
                <a:rPr lang="ru-RU" altLang="ru-RU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sz="1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</a:t>
              </a: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Огурец, томат</a:t>
              </a:r>
              <a:endParaRPr lang="ru-RU" alt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2" name="Rectangle 21">
              <a:extLst>
                <a:ext uri="{FF2B5EF4-FFF2-40B4-BE49-F238E27FC236}">
                  <a16:creationId xmlns:a16="http://schemas.microsoft.com/office/drawing/2014/main" id="{8C8652DA-A20F-4FD1-BB72-5CD3466F2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" y="2047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3" name="Rectangle 22">
              <a:extLst>
                <a:ext uri="{FF2B5EF4-FFF2-40B4-BE49-F238E27FC236}">
                  <a16:creationId xmlns:a16="http://schemas.microsoft.com/office/drawing/2014/main" id="{C49F3DB7-283B-4C7D-B022-B871F88F4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276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4" name="Rectangle 23">
              <a:extLst>
                <a:ext uri="{FF2B5EF4-FFF2-40B4-BE49-F238E27FC236}">
                  <a16:creationId xmlns:a16="http://schemas.microsoft.com/office/drawing/2014/main" id="{862235DB-8C63-41EC-AC54-559D7C67E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505"/>
              <a:ext cx="189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Плодовые овощные растения                    </a:t>
              </a:r>
              <a:endParaRPr lang="ru-RU" alt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5" name="Rectangle 24">
              <a:extLst>
                <a:ext uri="{FF2B5EF4-FFF2-40B4-BE49-F238E27FC236}">
                  <a16:creationId xmlns:a16="http://schemas.microsoft.com/office/drawing/2014/main" id="{0FA9B88F-3045-482D-ACFD-7C3B65A37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505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6" name="Rectangle 25">
              <a:extLst>
                <a:ext uri="{FF2B5EF4-FFF2-40B4-BE49-F238E27FC236}">
                  <a16:creationId xmlns:a16="http://schemas.microsoft.com/office/drawing/2014/main" id="{C8B86343-2514-4A77-BA34-10958BD76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2505"/>
              <a:ext cx="100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Свекла, морковь</a:t>
              </a:r>
              <a:endParaRPr lang="ru-RU" alt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7" name="Rectangle 26">
              <a:extLst>
                <a:ext uri="{FF2B5EF4-FFF2-40B4-BE49-F238E27FC236}">
                  <a16:creationId xmlns:a16="http://schemas.microsoft.com/office/drawing/2014/main" id="{2D7B9DD8-8849-40BB-A1C6-6BBBCEC80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8" y="2505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8" name="Rectangle 27">
              <a:extLst>
                <a:ext uri="{FF2B5EF4-FFF2-40B4-BE49-F238E27FC236}">
                  <a16:creationId xmlns:a16="http://schemas.microsoft.com/office/drawing/2014/main" id="{F571638D-E983-4FE4-9210-2E2BE10EA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734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39" name="Rectangle 28">
              <a:extLst>
                <a:ext uri="{FF2B5EF4-FFF2-40B4-BE49-F238E27FC236}">
                  <a16:creationId xmlns:a16="http://schemas.microsoft.com/office/drawing/2014/main" id="{182B1AD7-B353-45A3-89DE-AEA8D4900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963"/>
              <a:ext cx="197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Луковичные овощные  растения            </a:t>
              </a:r>
              <a:endParaRPr lang="ru-RU" alt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0" name="Rectangle 29">
              <a:extLst>
                <a:ext uri="{FF2B5EF4-FFF2-40B4-BE49-F238E27FC236}">
                  <a16:creationId xmlns:a16="http://schemas.microsoft.com/office/drawing/2014/main" id="{25E0760B-2E9F-487A-B701-7DDDCA48A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" y="2963"/>
              <a:ext cx="6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1" name="Rectangle 30">
              <a:extLst>
                <a:ext uri="{FF2B5EF4-FFF2-40B4-BE49-F238E27FC236}">
                  <a16:creationId xmlns:a16="http://schemas.microsoft.com/office/drawing/2014/main" id="{F0D9AF30-4461-440B-A2EA-A8FBCC5CB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2963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2" name="Rectangle 31">
              <a:extLst>
                <a:ext uri="{FF2B5EF4-FFF2-40B4-BE49-F238E27FC236}">
                  <a16:creationId xmlns:a16="http://schemas.microsoft.com/office/drawing/2014/main" id="{44CC0FB7-97A3-49B5-BD2C-BB62E5EA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963"/>
              <a:ext cx="126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Капуста кочанная, цветная</a:t>
              </a:r>
              <a:endParaRPr lang="ru-RU" alt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3" name="Rectangle 32">
              <a:extLst>
                <a:ext uri="{FF2B5EF4-FFF2-40B4-BE49-F238E27FC236}">
                  <a16:creationId xmlns:a16="http://schemas.microsoft.com/office/drawing/2014/main" id="{7ACB1C58-92AF-434D-9A43-522CBC984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2963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4" name="Rectangle 33">
              <a:extLst>
                <a:ext uri="{FF2B5EF4-FFF2-40B4-BE49-F238E27FC236}">
                  <a16:creationId xmlns:a16="http://schemas.microsoft.com/office/drawing/2014/main" id="{6AF356D2-EB1E-4C88-9D85-4F61DB7B9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3192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5" name="Rectangle 34">
              <a:extLst>
                <a:ext uri="{FF2B5EF4-FFF2-40B4-BE49-F238E27FC236}">
                  <a16:creationId xmlns:a16="http://schemas.microsoft.com/office/drawing/2014/main" id="{90556693-A6F2-4696-8CBD-EA9EFE3C9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3421"/>
              <a:ext cx="77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Зеленные овощи</a:t>
              </a:r>
              <a:endParaRPr lang="ru-RU" alt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6" name="Rectangle 35">
              <a:extLst>
                <a:ext uri="{FF2B5EF4-FFF2-40B4-BE49-F238E27FC236}">
                  <a16:creationId xmlns:a16="http://schemas.microsoft.com/office/drawing/2014/main" id="{B25F64C0-A16F-46F0-B696-D07E38099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" y="3421"/>
              <a:ext cx="3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7" name="Rectangle 36">
              <a:extLst>
                <a:ext uri="{FF2B5EF4-FFF2-40B4-BE49-F238E27FC236}">
                  <a16:creationId xmlns:a16="http://schemas.microsoft.com/office/drawing/2014/main" id="{B80804C2-E15D-4807-B70D-D5BE98ABD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3421"/>
              <a:ext cx="67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8" name="Rectangle 37">
              <a:extLst>
                <a:ext uri="{FF2B5EF4-FFF2-40B4-BE49-F238E27FC236}">
                  <a16:creationId xmlns:a16="http://schemas.microsoft.com/office/drawing/2014/main" id="{C3F4E484-1234-4850-A811-7E6687649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3421"/>
              <a:ext cx="3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49" name="Rectangle 38">
              <a:extLst>
                <a:ext uri="{FF2B5EF4-FFF2-40B4-BE49-F238E27FC236}">
                  <a16:creationId xmlns:a16="http://schemas.microsoft.com/office/drawing/2014/main" id="{CE63A2C2-65F7-4445-B3A1-9F6360FCD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3421"/>
              <a:ext cx="89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Лук, чеснок</a:t>
              </a:r>
              <a:endParaRPr lang="ru-RU" alt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0" name="Rectangle 39">
              <a:extLst>
                <a:ext uri="{FF2B5EF4-FFF2-40B4-BE49-F238E27FC236}">
                  <a16:creationId xmlns:a16="http://schemas.microsoft.com/office/drawing/2014/main" id="{9EC57623-2B0E-48A9-BF90-07ED69F9A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" y="3421"/>
              <a:ext cx="1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1" name="Rectangle 40">
              <a:extLst>
                <a:ext uri="{FF2B5EF4-FFF2-40B4-BE49-F238E27FC236}">
                  <a16:creationId xmlns:a16="http://schemas.microsoft.com/office/drawing/2014/main" id="{98743707-D6B9-4B5C-8A8E-E05D7E282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3647"/>
              <a:ext cx="10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ru-RU" altLang="ru-RU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2" name="Freeform 41">
              <a:extLst>
                <a:ext uri="{FF2B5EF4-FFF2-40B4-BE49-F238E27FC236}">
                  <a16:creationId xmlns:a16="http://schemas.microsoft.com/office/drawing/2014/main" id="{ADCBAEC7-77FB-42C2-A848-A5C8142BC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" y="1481"/>
              <a:ext cx="1492" cy="325"/>
            </a:xfrm>
            <a:custGeom>
              <a:avLst/>
              <a:gdLst>
                <a:gd name="T0" fmla="*/ 0 w 1604"/>
                <a:gd name="T1" fmla="*/ 0 h 297"/>
                <a:gd name="T2" fmla="*/ 1604 w 1604"/>
                <a:gd name="T3" fmla="*/ 0 h 297"/>
                <a:gd name="T4" fmla="*/ 1604 w 1604"/>
                <a:gd name="T5" fmla="*/ 297 h 297"/>
                <a:gd name="T6" fmla="*/ 0 w 1604"/>
                <a:gd name="T7" fmla="*/ 297 h 297"/>
                <a:gd name="T8" fmla="*/ 0 w 1604"/>
                <a:gd name="T9" fmla="*/ 0 h 297"/>
                <a:gd name="T10" fmla="*/ 11 w 1604"/>
                <a:gd name="T11" fmla="*/ 292 h 297"/>
                <a:gd name="T12" fmla="*/ 6 w 1604"/>
                <a:gd name="T13" fmla="*/ 286 h 297"/>
                <a:gd name="T14" fmla="*/ 1598 w 1604"/>
                <a:gd name="T15" fmla="*/ 286 h 297"/>
                <a:gd name="T16" fmla="*/ 1593 w 1604"/>
                <a:gd name="T17" fmla="*/ 292 h 297"/>
                <a:gd name="T18" fmla="*/ 1593 w 1604"/>
                <a:gd name="T19" fmla="*/ 5 h 297"/>
                <a:gd name="T20" fmla="*/ 1598 w 1604"/>
                <a:gd name="T21" fmla="*/ 11 h 297"/>
                <a:gd name="T22" fmla="*/ 6 w 1604"/>
                <a:gd name="T23" fmla="*/ 11 h 297"/>
                <a:gd name="T24" fmla="*/ 11 w 1604"/>
                <a:gd name="T25" fmla="*/ 5 h 297"/>
                <a:gd name="T26" fmla="*/ 11 w 1604"/>
                <a:gd name="T27" fmla="*/ 292 h 2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04" h="297">
                  <a:moveTo>
                    <a:pt x="0" y="0"/>
                  </a:moveTo>
                  <a:lnTo>
                    <a:pt x="1604" y="0"/>
                  </a:lnTo>
                  <a:lnTo>
                    <a:pt x="1604" y="297"/>
                  </a:lnTo>
                  <a:lnTo>
                    <a:pt x="0" y="297"/>
                  </a:lnTo>
                  <a:lnTo>
                    <a:pt x="0" y="0"/>
                  </a:lnTo>
                  <a:close/>
                  <a:moveTo>
                    <a:pt x="11" y="292"/>
                  </a:moveTo>
                  <a:lnTo>
                    <a:pt x="6" y="286"/>
                  </a:lnTo>
                  <a:lnTo>
                    <a:pt x="1598" y="286"/>
                  </a:lnTo>
                  <a:lnTo>
                    <a:pt x="1593" y="292"/>
                  </a:lnTo>
                  <a:lnTo>
                    <a:pt x="1593" y="5"/>
                  </a:lnTo>
                  <a:lnTo>
                    <a:pt x="1598" y="11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1" y="29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Freeform 42">
              <a:extLst>
                <a:ext uri="{FF2B5EF4-FFF2-40B4-BE49-F238E27FC236}">
                  <a16:creationId xmlns:a16="http://schemas.microsoft.com/office/drawing/2014/main" id="{2CA94B31-2AE7-4C6C-A652-9FFC59B70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" y="1955"/>
              <a:ext cx="1499" cy="310"/>
            </a:xfrm>
            <a:custGeom>
              <a:avLst/>
              <a:gdLst>
                <a:gd name="T0" fmla="*/ 0 w 1604"/>
                <a:gd name="T1" fmla="*/ 0 h 340"/>
                <a:gd name="T2" fmla="*/ 1604 w 1604"/>
                <a:gd name="T3" fmla="*/ 0 h 340"/>
                <a:gd name="T4" fmla="*/ 1604 w 1604"/>
                <a:gd name="T5" fmla="*/ 340 h 340"/>
                <a:gd name="T6" fmla="*/ 0 w 1604"/>
                <a:gd name="T7" fmla="*/ 340 h 340"/>
                <a:gd name="T8" fmla="*/ 0 w 1604"/>
                <a:gd name="T9" fmla="*/ 0 h 340"/>
                <a:gd name="T10" fmla="*/ 11 w 1604"/>
                <a:gd name="T11" fmla="*/ 334 h 340"/>
                <a:gd name="T12" fmla="*/ 6 w 1604"/>
                <a:gd name="T13" fmla="*/ 328 h 340"/>
                <a:gd name="T14" fmla="*/ 1598 w 1604"/>
                <a:gd name="T15" fmla="*/ 328 h 340"/>
                <a:gd name="T16" fmla="*/ 1593 w 1604"/>
                <a:gd name="T17" fmla="*/ 334 h 340"/>
                <a:gd name="T18" fmla="*/ 1593 w 1604"/>
                <a:gd name="T19" fmla="*/ 6 h 340"/>
                <a:gd name="T20" fmla="*/ 1598 w 1604"/>
                <a:gd name="T21" fmla="*/ 11 h 340"/>
                <a:gd name="T22" fmla="*/ 6 w 1604"/>
                <a:gd name="T23" fmla="*/ 11 h 340"/>
                <a:gd name="T24" fmla="*/ 11 w 1604"/>
                <a:gd name="T25" fmla="*/ 6 h 340"/>
                <a:gd name="T26" fmla="*/ 11 w 1604"/>
                <a:gd name="T27" fmla="*/ 334 h 3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04" h="340">
                  <a:moveTo>
                    <a:pt x="0" y="0"/>
                  </a:moveTo>
                  <a:lnTo>
                    <a:pt x="1604" y="0"/>
                  </a:lnTo>
                  <a:lnTo>
                    <a:pt x="1604" y="340"/>
                  </a:lnTo>
                  <a:lnTo>
                    <a:pt x="0" y="340"/>
                  </a:lnTo>
                  <a:lnTo>
                    <a:pt x="0" y="0"/>
                  </a:lnTo>
                  <a:close/>
                  <a:moveTo>
                    <a:pt x="11" y="334"/>
                  </a:moveTo>
                  <a:lnTo>
                    <a:pt x="6" y="328"/>
                  </a:lnTo>
                  <a:lnTo>
                    <a:pt x="1598" y="328"/>
                  </a:lnTo>
                  <a:lnTo>
                    <a:pt x="1593" y="334"/>
                  </a:lnTo>
                  <a:lnTo>
                    <a:pt x="1593" y="6"/>
                  </a:lnTo>
                  <a:lnTo>
                    <a:pt x="1598" y="11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11" y="33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4" name="Freeform 43">
              <a:extLst>
                <a:ext uri="{FF2B5EF4-FFF2-40B4-BE49-F238E27FC236}">
                  <a16:creationId xmlns:a16="http://schemas.microsoft.com/office/drawing/2014/main" id="{76CAD2ED-F88A-4D08-BE3F-1C1C61EC3A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" y="2433"/>
              <a:ext cx="1499" cy="346"/>
            </a:xfrm>
            <a:custGeom>
              <a:avLst/>
              <a:gdLst>
                <a:gd name="T0" fmla="*/ 0 w 1604"/>
                <a:gd name="T1" fmla="*/ 0 h 347"/>
                <a:gd name="T2" fmla="*/ 1604 w 1604"/>
                <a:gd name="T3" fmla="*/ 0 h 347"/>
                <a:gd name="T4" fmla="*/ 1604 w 1604"/>
                <a:gd name="T5" fmla="*/ 347 h 347"/>
                <a:gd name="T6" fmla="*/ 0 w 1604"/>
                <a:gd name="T7" fmla="*/ 347 h 347"/>
                <a:gd name="T8" fmla="*/ 0 w 1604"/>
                <a:gd name="T9" fmla="*/ 0 h 347"/>
                <a:gd name="T10" fmla="*/ 11 w 1604"/>
                <a:gd name="T11" fmla="*/ 341 h 347"/>
                <a:gd name="T12" fmla="*/ 6 w 1604"/>
                <a:gd name="T13" fmla="*/ 336 h 347"/>
                <a:gd name="T14" fmla="*/ 1598 w 1604"/>
                <a:gd name="T15" fmla="*/ 336 h 347"/>
                <a:gd name="T16" fmla="*/ 1593 w 1604"/>
                <a:gd name="T17" fmla="*/ 341 h 347"/>
                <a:gd name="T18" fmla="*/ 1593 w 1604"/>
                <a:gd name="T19" fmla="*/ 5 h 347"/>
                <a:gd name="T20" fmla="*/ 1598 w 1604"/>
                <a:gd name="T21" fmla="*/ 11 h 347"/>
                <a:gd name="T22" fmla="*/ 6 w 1604"/>
                <a:gd name="T23" fmla="*/ 11 h 347"/>
                <a:gd name="T24" fmla="*/ 11 w 1604"/>
                <a:gd name="T25" fmla="*/ 5 h 347"/>
                <a:gd name="T26" fmla="*/ 11 w 1604"/>
                <a:gd name="T27" fmla="*/ 341 h 3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04" h="347">
                  <a:moveTo>
                    <a:pt x="0" y="0"/>
                  </a:moveTo>
                  <a:lnTo>
                    <a:pt x="1604" y="0"/>
                  </a:lnTo>
                  <a:lnTo>
                    <a:pt x="1604" y="347"/>
                  </a:lnTo>
                  <a:lnTo>
                    <a:pt x="0" y="347"/>
                  </a:lnTo>
                  <a:lnTo>
                    <a:pt x="0" y="0"/>
                  </a:lnTo>
                  <a:close/>
                  <a:moveTo>
                    <a:pt x="11" y="341"/>
                  </a:moveTo>
                  <a:lnTo>
                    <a:pt x="6" y="336"/>
                  </a:lnTo>
                  <a:lnTo>
                    <a:pt x="1598" y="336"/>
                  </a:lnTo>
                  <a:lnTo>
                    <a:pt x="1593" y="341"/>
                  </a:lnTo>
                  <a:lnTo>
                    <a:pt x="1593" y="5"/>
                  </a:lnTo>
                  <a:lnTo>
                    <a:pt x="1598" y="11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1" y="34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Freeform 44">
              <a:extLst>
                <a:ext uri="{FF2B5EF4-FFF2-40B4-BE49-F238E27FC236}">
                  <a16:creationId xmlns:a16="http://schemas.microsoft.com/office/drawing/2014/main" id="{FD0ED054-E815-402E-B861-8E8D4AF85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" y="2924"/>
              <a:ext cx="1499" cy="318"/>
            </a:xfrm>
            <a:custGeom>
              <a:avLst/>
              <a:gdLst>
                <a:gd name="T0" fmla="*/ 0 w 1659"/>
                <a:gd name="T1" fmla="*/ 0 h 331"/>
                <a:gd name="T2" fmla="*/ 1659 w 1659"/>
                <a:gd name="T3" fmla="*/ 0 h 331"/>
                <a:gd name="T4" fmla="*/ 1659 w 1659"/>
                <a:gd name="T5" fmla="*/ 331 h 331"/>
                <a:gd name="T6" fmla="*/ 0 w 1659"/>
                <a:gd name="T7" fmla="*/ 331 h 331"/>
                <a:gd name="T8" fmla="*/ 0 w 1659"/>
                <a:gd name="T9" fmla="*/ 0 h 331"/>
                <a:gd name="T10" fmla="*/ 11 w 1659"/>
                <a:gd name="T11" fmla="*/ 325 h 331"/>
                <a:gd name="T12" fmla="*/ 6 w 1659"/>
                <a:gd name="T13" fmla="*/ 320 h 331"/>
                <a:gd name="T14" fmla="*/ 1653 w 1659"/>
                <a:gd name="T15" fmla="*/ 320 h 331"/>
                <a:gd name="T16" fmla="*/ 1648 w 1659"/>
                <a:gd name="T17" fmla="*/ 325 h 331"/>
                <a:gd name="T18" fmla="*/ 1648 w 1659"/>
                <a:gd name="T19" fmla="*/ 6 h 331"/>
                <a:gd name="T20" fmla="*/ 1653 w 1659"/>
                <a:gd name="T21" fmla="*/ 11 h 331"/>
                <a:gd name="T22" fmla="*/ 6 w 1659"/>
                <a:gd name="T23" fmla="*/ 11 h 331"/>
                <a:gd name="T24" fmla="*/ 11 w 1659"/>
                <a:gd name="T25" fmla="*/ 6 h 331"/>
                <a:gd name="T26" fmla="*/ 11 w 1659"/>
                <a:gd name="T27" fmla="*/ 325 h 3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59" h="331">
                  <a:moveTo>
                    <a:pt x="0" y="0"/>
                  </a:moveTo>
                  <a:lnTo>
                    <a:pt x="1659" y="0"/>
                  </a:lnTo>
                  <a:lnTo>
                    <a:pt x="1659" y="331"/>
                  </a:lnTo>
                  <a:lnTo>
                    <a:pt x="0" y="331"/>
                  </a:lnTo>
                  <a:lnTo>
                    <a:pt x="0" y="0"/>
                  </a:lnTo>
                  <a:close/>
                  <a:moveTo>
                    <a:pt x="11" y="325"/>
                  </a:moveTo>
                  <a:lnTo>
                    <a:pt x="6" y="320"/>
                  </a:lnTo>
                  <a:lnTo>
                    <a:pt x="1653" y="320"/>
                  </a:lnTo>
                  <a:lnTo>
                    <a:pt x="1648" y="325"/>
                  </a:lnTo>
                  <a:lnTo>
                    <a:pt x="1648" y="6"/>
                  </a:lnTo>
                  <a:lnTo>
                    <a:pt x="1653" y="11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11" y="32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6" name="Freeform 45">
              <a:extLst>
                <a:ext uri="{FF2B5EF4-FFF2-40B4-BE49-F238E27FC236}">
                  <a16:creationId xmlns:a16="http://schemas.microsoft.com/office/drawing/2014/main" id="{C79309F8-7474-4F4C-A270-5E0514D73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" y="3373"/>
              <a:ext cx="1505" cy="293"/>
            </a:xfrm>
            <a:custGeom>
              <a:avLst/>
              <a:gdLst>
                <a:gd name="T0" fmla="*/ 0 w 1604"/>
                <a:gd name="T1" fmla="*/ 0 h 314"/>
                <a:gd name="T2" fmla="*/ 1604 w 1604"/>
                <a:gd name="T3" fmla="*/ 0 h 314"/>
                <a:gd name="T4" fmla="*/ 1604 w 1604"/>
                <a:gd name="T5" fmla="*/ 314 h 314"/>
                <a:gd name="T6" fmla="*/ 0 w 1604"/>
                <a:gd name="T7" fmla="*/ 314 h 314"/>
                <a:gd name="T8" fmla="*/ 0 w 1604"/>
                <a:gd name="T9" fmla="*/ 0 h 314"/>
                <a:gd name="T10" fmla="*/ 11 w 1604"/>
                <a:gd name="T11" fmla="*/ 309 h 314"/>
                <a:gd name="T12" fmla="*/ 6 w 1604"/>
                <a:gd name="T13" fmla="*/ 303 h 314"/>
                <a:gd name="T14" fmla="*/ 1598 w 1604"/>
                <a:gd name="T15" fmla="*/ 303 h 314"/>
                <a:gd name="T16" fmla="*/ 1593 w 1604"/>
                <a:gd name="T17" fmla="*/ 309 h 314"/>
                <a:gd name="T18" fmla="*/ 1593 w 1604"/>
                <a:gd name="T19" fmla="*/ 6 h 314"/>
                <a:gd name="T20" fmla="*/ 1598 w 1604"/>
                <a:gd name="T21" fmla="*/ 11 h 314"/>
                <a:gd name="T22" fmla="*/ 6 w 1604"/>
                <a:gd name="T23" fmla="*/ 11 h 314"/>
                <a:gd name="T24" fmla="*/ 11 w 1604"/>
                <a:gd name="T25" fmla="*/ 6 h 314"/>
                <a:gd name="T26" fmla="*/ 11 w 1604"/>
                <a:gd name="T27" fmla="*/ 309 h 3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04" h="314">
                  <a:moveTo>
                    <a:pt x="0" y="0"/>
                  </a:moveTo>
                  <a:lnTo>
                    <a:pt x="1604" y="0"/>
                  </a:lnTo>
                  <a:lnTo>
                    <a:pt x="1604" y="314"/>
                  </a:lnTo>
                  <a:lnTo>
                    <a:pt x="0" y="314"/>
                  </a:lnTo>
                  <a:lnTo>
                    <a:pt x="0" y="0"/>
                  </a:lnTo>
                  <a:close/>
                  <a:moveTo>
                    <a:pt x="11" y="309"/>
                  </a:moveTo>
                  <a:lnTo>
                    <a:pt x="6" y="303"/>
                  </a:lnTo>
                  <a:lnTo>
                    <a:pt x="1598" y="303"/>
                  </a:lnTo>
                  <a:lnTo>
                    <a:pt x="1593" y="309"/>
                  </a:lnTo>
                  <a:lnTo>
                    <a:pt x="1593" y="6"/>
                  </a:lnTo>
                  <a:lnTo>
                    <a:pt x="1598" y="11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11" y="30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Freeform 46">
              <a:extLst>
                <a:ext uri="{FF2B5EF4-FFF2-40B4-BE49-F238E27FC236}">
                  <a16:creationId xmlns:a16="http://schemas.microsoft.com/office/drawing/2014/main" id="{DC17B064-5AB3-4EDA-9DA9-DE022F363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4" y="1473"/>
              <a:ext cx="1239" cy="325"/>
            </a:xfrm>
            <a:custGeom>
              <a:avLst/>
              <a:gdLst>
                <a:gd name="T0" fmla="*/ 0 w 1488"/>
                <a:gd name="T1" fmla="*/ 0 h 297"/>
                <a:gd name="T2" fmla="*/ 1488 w 1488"/>
                <a:gd name="T3" fmla="*/ 0 h 297"/>
                <a:gd name="T4" fmla="*/ 1488 w 1488"/>
                <a:gd name="T5" fmla="*/ 297 h 297"/>
                <a:gd name="T6" fmla="*/ 0 w 1488"/>
                <a:gd name="T7" fmla="*/ 297 h 297"/>
                <a:gd name="T8" fmla="*/ 0 w 1488"/>
                <a:gd name="T9" fmla="*/ 0 h 297"/>
                <a:gd name="T10" fmla="*/ 11 w 1488"/>
                <a:gd name="T11" fmla="*/ 292 h 297"/>
                <a:gd name="T12" fmla="*/ 5 w 1488"/>
                <a:gd name="T13" fmla="*/ 286 h 297"/>
                <a:gd name="T14" fmla="*/ 1482 w 1488"/>
                <a:gd name="T15" fmla="*/ 286 h 297"/>
                <a:gd name="T16" fmla="*/ 1477 w 1488"/>
                <a:gd name="T17" fmla="*/ 292 h 297"/>
                <a:gd name="T18" fmla="*/ 1477 w 1488"/>
                <a:gd name="T19" fmla="*/ 5 h 297"/>
                <a:gd name="T20" fmla="*/ 1482 w 1488"/>
                <a:gd name="T21" fmla="*/ 11 h 297"/>
                <a:gd name="T22" fmla="*/ 5 w 1488"/>
                <a:gd name="T23" fmla="*/ 11 h 297"/>
                <a:gd name="T24" fmla="*/ 11 w 1488"/>
                <a:gd name="T25" fmla="*/ 5 h 297"/>
                <a:gd name="T26" fmla="*/ 11 w 1488"/>
                <a:gd name="T27" fmla="*/ 292 h 2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8" h="297">
                  <a:moveTo>
                    <a:pt x="0" y="0"/>
                  </a:moveTo>
                  <a:lnTo>
                    <a:pt x="1488" y="0"/>
                  </a:lnTo>
                  <a:lnTo>
                    <a:pt x="1488" y="297"/>
                  </a:lnTo>
                  <a:lnTo>
                    <a:pt x="0" y="297"/>
                  </a:lnTo>
                  <a:lnTo>
                    <a:pt x="0" y="0"/>
                  </a:lnTo>
                  <a:close/>
                  <a:moveTo>
                    <a:pt x="11" y="292"/>
                  </a:moveTo>
                  <a:lnTo>
                    <a:pt x="5" y="286"/>
                  </a:lnTo>
                  <a:lnTo>
                    <a:pt x="1482" y="286"/>
                  </a:lnTo>
                  <a:lnTo>
                    <a:pt x="1477" y="292"/>
                  </a:lnTo>
                  <a:lnTo>
                    <a:pt x="1477" y="5"/>
                  </a:lnTo>
                  <a:lnTo>
                    <a:pt x="1482" y="11"/>
                  </a:lnTo>
                  <a:lnTo>
                    <a:pt x="5" y="11"/>
                  </a:lnTo>
                  <a:lnTo>
                    <a:pt x="11" y="5"/>
                  </a:lnTo>
                  <a:lnTo>
                    <a:pt x="11" y="29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8" name="Freeform 47">
              <a:extLst>
                <a:ext uri="{FF2B5EF4-FFF2-40B4-BE49-F238E27FC236}">
                  <a16:creationId xmlns:a16="http://schemas.microsoft.com/office/drawing/2014/main" id="{CBB3C6CF-77A7-44F4-9247-E9001041E2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2" y="1955"/>
              <a:ext cx="1221" cy="310"/>
            </a:xfrm>
            <a:custGeom>
              <a:avLst/>
              <a:gdLst>
                <a:gd name="T0" fmla="*/ 0 w 1488"/>
                <a:gd name="T1" fmla="*/ 0 h 340"/>
                <a:gd name="T2" fmla="*/ 1488 w 1488"/>
                <a:gd name="T3" fmla="*/ 0 h 340"/>
                <a:gd name="T4" fmla="*/ 1488 w 1488"/>
                <a:gd name="T5" fmla="*/ 340 h 340"/>
                <a:gd name="T6" fmla="*/ 0 w 1488"/>
                <a:gd name="T7" fmla="*/ 340 h 340"/>
                <a:gd name="T8" fmla="*/ 0 w 1488"/>
                <a:gd name="T9" fmla="*/ 0 h 340"/>
                <a:gd name="T10" fmla="*/ 11 w 1488"/>
                <a:gd name="T11" fmla="*/ 334 h 340"/>
                <a:gd name="T12" fmla="*/ 5 w 1488"/>
                <a:gd name="T13" fmla="*/ 328 h 340"/>
                <a:gd name="T14" fmla="*/ 1482 w 1488"/>
                <a:gd name="T15" fmla="*/ 328 h 340"/>
                <a:gd name="T16" fmla="*/ 1477 w 1488"/>
                <a:gd name="T17" fmla="*/ 334 h 340"/>
                <a:gd name="T18" fmla="*/ 1477 w 1488"/>
                <a:gd name="T19" fmla="*/ 6 h 340"/>
                <a:gd name="T20" fmla="*/ 1482 w 1488"/>
                <a:gd name="T21" fmla="*/ 11 h 340"/>
                <a:gd name="T22" fmla="*/ 5 w 1488"/>
                <a:gd name="T23" fmla="*/ 11 h 340"/>
                <a:gd name="T24" fmla="*/ 11 w 1488"/>
                <a:gd name="T25" fmla="*/ 6 h 340"/>
                <a:gd name="T26" fmla="*/ 11 w 1488"/>
                <a:gd name="T27" fmla="*/ 334 h 3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8" h="340">
                  <a:moveTo>
                    <a:pt x="0" y="0"/>
                  </a:moveTo>
                  <a:lnTo>
                    <a:pt x="1488" y="0"/>
                  </a:lnTo>
                  <a:lnTo>
                    <a:pt x="1488" y="340"/>
                  </a:lnTo>
                  <a:lnTo>
                    <a:pt x="0" y="340"/>
                  </a:lnTo>
                  <a:lnTo>
                    <a:pt x="0" y="0"/>
                  </a:lnTo>
                  <a:close/>
                  <a:moveTo>
                    <a:pt x="11" y="334"/>
                  </a:moveTo>
                  <a:lnTo>
                    <a:pt x="5" y="328"/>
                  </a:lnTo>
                  <a:lnTo>
                    <a:pt x="1482" y="328"/>
                  </a:lnTo>
                  <a:lnTo>
                    <a:pt x="1477" y="334"/>
                  </a:lnTo>
                  <a:lnTo>
                    <a:pt x="1477" y="6"/>
                  </a:lnTo>
                  <a:lnTo>
                    <a:pt x="1482" y="11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1" y="33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Freeform 48">
              <a:extLst>
                <a:ext uri="{FF2B5EF4-FFF2-40B4-BE49-F238E27FC236}">
                  <a16:creationId xmlns:a16="http://schemas.microsoft.com/office/drawing/2014/main" id="{041F55B0-2C4A-4277-BD28-ABA8BF9E2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0" y="2422"/>
              <a:ext cx="1213" cy="357"/>
            </a:xfrm>
            <a:custGeom>
              <a:avLst/>
              <a:gdLst>
                <a:gd name="T0" fmla="*/ 0 w 1488"/>
                <a:gd name="T1" fmla="*/ 0 h 347"/>
                <a:gd name="T2" fmla="*/ 1488 w 1488"/>
                <a:gd name="T3" fmla="*/ 0 h 347"/>
                <a:gd name="T4" fmla="*/ 1488 w 1488"/>
                <a:gd name="T5" fmla="*/ 347 h 347"/>
                <a:gd name="T6" fmla="*/ 0 w 1488"/>
                <a:gd name="T7" fmla="*/ 347 h 347"/>
                <a:gd name="T8" fmla="*/ 0 w 1488"/>
                <a:gd name="T9" fmla="*/ 0 h 347"/>
                <a:gd name="T10" fmla="*/ 11 w 1488"/>
                <a:gd name="T11" fmla="*/ 341 h 347"/>
                <a:gd name="T12" fmla="*/ 5 w 1488"/>
                <a:gd name="T13" fmla="*/ 336 h 347"/>
                <a:gd name="T14" fmla="*/ 1482 w 1488"/>
                <a:gd name="T15" fmla="*/ 336 h 347"/>
                <a:gd name="T16" fmla="*/ 1477 w 1488"/>
                <a:gd name="T17" fmla="*/ 341 h 347"/>
                <a:gd name="T18" fmla="*/ 1477 w 1488"/>
                <a:gd name="T19" fmla="*/ 5 h 347"/>
                <a:gd name="T20" fmla="*/ 1482 w 1488"/>
                <a:gd name="T21" fmla="*/ 11 h 347"/>
                <a:gd name="T22" fmla="*/ 5 w 1488"/>
                <a:gd name="T23" fmla="*/ 11 h 347"/>
                <a:gd name="T24" fmla="*/ 11 w 1488"/>
                <a:gd name="T25" fmla="*/ 5 h 347"/>
                <a:gd name="T26" fmla="*/ 11 w 1488"/>
                <a:gd name="T27" fmla="*/ 341 h 3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8" h="347">
                  <a:moveTo>
                    <a:pt x="0" y="0"/>
                  </a:moveTo>
                  <a:lnTo>
                    <a:pt x="1488" y="0"/>
                  </a:lnTo>
                  <a:lnTo>
                    <a:pt x="1488" y="347"/>
                  </a:lnTo>
                  <a:lnTo>
                    <a:pt x="0" y="347"/>
                  </a:lnTo>
                  <a:lnTo>
                    <a:pt x="0" y="0"/>
                  </a:lnTo>
                  <a:close/>
                  <a:moveTo>
                    <a:pt x="11" y="341"/>
                  </a:moveTo>
                  <a:lnTo>
                    <a:pt x="5" y="336"/>
                  </a:lnTo>
                  <a:lnTo>
                    <a:pt x="1482" y="336"/>
                  </a:lnTo>
                  <a:lnTo>
                    <a:pt x="1477" y="341"/>
                  </a:lnTo>
                  <a:lnTo>
                    <a:pt x="1477" y="5"/>
                  </a:lnTo>
                  <a:lnTo>
                    <a:pt x="1482" y="11"/>
                  </a:lnTo>
                  <a:lnTo>
                    <a:pt x="5" y="11"/>
                  </a:lnTo>
                  <a:lnTo>
                    <a:pt x="11" y="5"/>
                  </a:lnTo>
                  <a:lnTo>
                    <a:pt x="11" y="34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0" name="Freeform 49">
              <a:extLst>
                <a:ext uri="{FF2B5EF4-FFF2-40B4-BE49-F238E27FC236}">
                  <a16:creationId xmlns:a16="http://schemas.microsoft.com/office/drawing/2014/main" id="{A4613426-07D1-4FCF-A499-A9468709E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7" y="2894"/>
              <a:ext cx="1309" cy="348"/>
            </a:xfrm>
            <a:custGeom>
              <a:avLst/>
              <a:gdLst>
                <a:gd name="T0" fmla="*/ 0 w 1488"/>
                <a:gd name="T1" fmla="*/ 0 h 298"/>
                <a:gd name="T2" fmla="*/ 1488 w 1488"/>
                <a:gd name="T3" fmla="*/ 0 h 298"/>
                <a:gd name="T4" fmla="*/ 1488 w 1488"/>
                <a:gd name="T5" fmla="*/ 298 h 298"/>
                <a:gd name="T6" fmla="*/ 0 w 1488"/>
                <a:gd name="T7" fmla="*/ 298 h 298"/>
                <a:gd name="T8" fmla="*/ 0 w 1488"/>
                <a:gd name="T9" fmla="*/ 0 h 298"/>
                <a:gd name="T10" fmla="*/ 11 w 1488"/>
                <a:gd name="T11" fmla="*/ 292 h 298"/>
                <a:gd name="T12" fmla="*/ 5 w 1488"/>
                <a:gd name="T13" fmla="*/ 287 h 298"/>
                <a:gd name="T14" fmla="*/ 1482 w 1488"/>
                <a:gd name="T15" fmla="*/ 287 h 298"/>
                <a:gd name="T16" fmla="*/ 1477 w 1488"/>
                <a:gd name="T17" fmla="*/ 292 h 298"/>
                <a:gd name="T18" fmla="*/ 1477 w 1488"/>
                <a:gd name="T19" fmla="*/ 6 h 298"/>
                <a:gd name="T20" fmla="*/ 1482 w 1488"/>
                <a:gd name="T21" fmla="*/ 11 h 298"/>
                <a:gd name="T22" fmla="*/ 5 w 1488"/>
                <a:gd name="T23" fmla="*/ 11 h 298"/>
                <a:gd name="T24" fmla="*/ 11 w 1488"/>
                <a:gd name="T25" fmla="*/ 6 h 298"/>
                <a:gd name="T26" fmla="*/ 11 w 1488"/>
                <a:gd name="T27" fmla="*/ 292 h 2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8" h="298">
                  <a:moveTo>
                    <a:pt x="0" y="0"/>
                  </a:moveTo>
                  <a:lnTo>
                    <a:pt x="1488" y="0"/>
                  </a:lnTo>
                  <a:lnTo>
                    <a:pt x="1488" y="298"/>
                  </a:lnTo>
                  <a:lnTo>
                    <a:pt x="0" y="298"/>
                  </a:lnTo>
                  <a:lnTo>
                    <a:pt x="0" y="0"/>
                  </a:lnTo>
                  <a:close/>
                  <a:moveTo>
                    <a:pt x="11" y="292"/>
                  </a:moveTo>
                  <a:lnTo>
                    <a:pt x="5" y="287"/>
                  </a:lnTo>
                  <a:lnTo>
                    <a:pt x="1482" y="287"/>
                  </a:lnTo>
                  <a:lnTo>
                    <a:pt x="1477" y="292"/>
                  </a:lnTo>
                  <a:lnTo>
                    <a:pt x="1477" y="6"/>
                  </a:lnTo>
                  <a:lnTo>
                    <a:pt x="1482" y="11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1" y="29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Freeform 50">
              <a:extLst>
                <a:ext uri="{FF2B5EF4-FFF2-40B4-BE49-F238E27FC236}">
                  <a16:creationId xmlns:a16="http://schemas.microsoft.com/office/drawing/2014/main" id="{D7E4A766-8CB1-4246-BF9D-19CB43B58A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0" y="3373"/>
              <a:ext cx="1220" cy="293"/>
            </a:xfrm>
            <a:custGeom>
              <a:avLst/>
              <a:gdLst>
                <a:gd name="T0" fmla="*/ 0 w 1488"/>
                <a:gd name="T1" fmla="*/ 0 h 270"/>
                <a:gd name="T2" fmla="*/ 1488 w 1488"/>
                <a:gd name="T3" fmla="*/ 0 h 270"/>
                <a:gd name="T4" fmla="*/ 1488 w 1488"/>
                <a:gd name="T5" fmla="*/ 270 h 270"/>
                <a:gd name="T6" fmla="*/ 0 w 1488"/>
                <a:gd name="T7" fmla="*/ 270 h 270"/>
                <a:gd name="T8" fmla="*/ 0 w 1488"/>
                <a:gd name="T9" fmla="*/ 0 h 270"/>
                <a:gd name="T10" fmla="*/ 11 w 1488"/>
                <a:gd name="T11" fmla="*/ 265 h 270"/>
                <a:gd name="T12" fmla="*/ 5 w 1488"/>
                <a:gd name="T13" fmla="*/ 259 h 270"/>
                <a:gd name="T14" fmla="*/ 1482 w 1488"/>
                <a:gd name="T15" fmla="*/ 259 h 270"/>
                <a:gd name="T16" fmla="*/ 1477 w 1488"/>
                <a:gd name="T17" fmla="*/ 265 h 270"/>
                <a:gd name="T18" fmla="*/ 1477 w 1488"/>
                <a:gd name="T19" fmla="*/ 6 h 270"/>
                <a:gd name="T20" fmla="*/ 1482 w 1488"/>
                <a:gd name="T21" fmla="*/ 11 h 270"/>
                <a:gd name="T22" fmla="*/ 5 w 1488"/>
                <a:gd name="T23" fmla="*/ 11 h 270"/>
                <a:gd name="T24" fmla="*/ 11 w 1488"/>
                <a:gd name="T25" fmla="*/ 6 h 270"/>
                <a:gd name="T26" fmla="*/ 11 w 1488"/>
                <a:gd name="T27" fmla="*/ 265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8" h="270">
                  <a:moveTo>
                    <a:pt x="0" y="0"/>
                  </a:moveTo>
                  <a:lnTo>
                    <a:pt x="1488" y="0"/>
                  </a:lnTo>
                  <a:lnTo>
                    <a:pt x="1488" y="270"/>
                  </a:lnTo>
                  <a:lnTo>
                    <a:pt x="0" y="270"/>
                  </a:lnTo>
                  <a:lnTo>
                    <a:pt x="0" y="0"/>
                  </a:lnTo>
                  <a:close/>
                  <a:moveTo>
                    <a:pt x="11" y="265"/>
                  </a:moveTo>
                  <a:lnTo>
                    <a:pt x="5" y="259"/>
                  </a:lnTo>
                  <a:lnTo>
                    <a:pt x="1482" y="259"/>
                  </a:lnTo>
                  <a:lnTo>
                    <a:pt x="1477" y="265"/>
                  </a:lnTo>
                  <a:lnTo>
                    <a:pt x="1477" y="6"/>
                  </a:lnTo>
                  <a:lnTo>
                    <a:pt x="1482" y="11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1" y="265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093" name="Прямая со стрелкой 3092">
            <a:extLst>
              <a:ext uri="{FF2B5EF4-FFF2-40B4-BE49-F238E27FC236}">
                <a16:creationId xmlns:a16="http://schemas.microsoft.com/office/drawing/2014/main" id="{3332F7B1-1B3C-4BB4-94DC-2925A223D009}"/>
              </a:ext>
            </a:extLst>
          </p:cNvPr>
          <p:cNvCxnSpPr/>
          <p:nvPr/>
        </p:nvCxnSpPr>
        <p:spPr>
          <a:xfrm>
            <a:off x="4500563" y="15716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6" name="Прямая со стрелкой 3095">
            <a:extLst>
              <a:ext uri="{FF2B5EF4-FFF2-40B4-BE49-F238E27FC236}">
                <a16:creationId xmlns:a16="http://schemas.microsoft.com/office/drawing/2014/main" id="{F46A316F-61D1-4023-A29C-26E8138352FC}"/>
              </a:ext>
            </a:extLst>
          </p:cNvPr>
          <p:cNvCxnSpPr>
            <a:cxnSpLocks/>
          </p:cNvCxnSpPr>
          <p:nvPr/>
        </p:nvCxnSpPr>
        <p:spPr>
          <a:xfrm>
            <a:off x="4549484" y="2252891"/>
            <a:ext cx="884906" cy="16868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8" name="Прямая со стрелкой 3097">
            <a:extLst>
              <a:ext uri="{FF2B5EF4-FFF2-40B4-BE49-F238E27FC236}">
                <a16:creationId xmlns:a16="http://schemas.microsoft.com/office/drawing/2014/main" id="{710EE0E7-5315-41E8-9CC7-6D83213E6338}"/>
              </a:ext>
            </a:extLst>
          </p:cNvPr>
          <p:cNvCxnSpPr>
            <a:cxnSpLocks/>
          </p:cNvCxnSpPr>
          <p:nvPr/>
        </p:nvCxnSpPr>
        <p:spPr>
          <a:xfrm>
            <a:off x="4467198" y="3070292"/>
            <a:ext cx="964354" cy="18435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0" name="Прямая со стрелкой 3099">
            <a:extLst>
              <a:ext uri="{FF2B5EF4-FFF2-40B4-BE49-F238E27FC236}">
                <a16:creationId xmlns:a16="http://schemas.microsoft.com/office/drawing/2014/main" id="{B2BD1034-D29F-4215-A4A0-5D8578F3B3A8}"/>
              </a:ext>
            </a:extLst>
          </p:cNvPr>
          <p:cNvCxnSpPr>
            <a:cxnSpLocks/>
          </p:cNvCxnSpPr>
          <p:nvPr/>
        </p:nvCxnSpPr>
        <p:spPr>
          <a:xfrm>
            <a:off x="4521109" y="4866543"/>
            <a:ext cx="921473" cy="938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2" name="Прямая со стрелкой 3101">
            <a:extLst>
              <a:ext uri="{FF2B5EF4-FFF2-40B4-BE49-F238E27FC236}">
                <a16:creationId xmlns:a16="http://schemas.microsoft.com/office/drawing/2014/main" id="{E148250E-F37D-4206-9CB9-D8C67D0DBFFC}"/>
              </a:ext>
            </a:extLst>
          </p:cNvPr>
          <p:cNvCxnSpPr>
            <a:cxnSpLocks/>
            <a:endCxn id="17457" idx="6"/>
          </p:cNvCxnSpPr>
          <p:nvPr/>
        </p:nvCxnSpPr>
        <p:spPr>
          <a:xfrm flipV="1">
            <a:off x="4243043" y="2340544"/>
            <a:ext cx="1132592" cy="31427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4" name="Прямая со стрелкой 3103">
            <a:extLst>
              <a:ext uri="{FF2B5EF4-FFF2-40B4-BE49-F238E27FC236}">
                <a16:creationId xmlns:a16="http://schemas.microsoft.com/office/drawing/2014/main" id="{A62C1CBF-E5DB-4D18-BBEC-CDFAD96DCBD3}"/>
              </a:ext>
            </a:extLst>
          </p:cNvPr>
          <p:cNvCxnSpPr>
            <a:cxnSpLocks/>
          </p:cNvCxnSpPr>
          <p:nvPr/>
        </p:nvCxnSpPr>
        <p:spPr>
          <a:xfrm flipV="1">
            <a:off x="4498410" y="2975277"/>
            <a:ext cx="933143" cy="7414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B2579-FAD4-4173-913B-4502711B96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3594" y="365125"/>
            <a:ext cx="6603105" cy="75146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задание: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19AEF-3ACD-4238-AB1E-B67346D5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моркови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3D345-C5C1-4F82-86FB-2206EAE0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сильно рассечённые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округлые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широкие листья с бордовыми прожилками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листья зеленого цвета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186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19AEF-3ACD-4238-AB1E-B67346D5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моркови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3D345-C5C1-4F82-86FB-2206EAE04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рассечённые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зеленого цвета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1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570A4-60DA-4878-A424-F53ED4FF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свеклы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99F609-08E1-4DC9-B0E5-4B6F9F0BC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сильно рассечённые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округлые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широкие листья с бордовыми прожилками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листья зеленого цвета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420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570A4-60DA-4878-A424-F53ED4FF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свеклы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99F609-08E1-4DC9-B0E5-4B6F9F0BC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Округлые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широкие листья с бордовыми прожилками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896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63393-AE81-4D2C-BEBE-CDEE4B8B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моркови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корнеплод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8A95C-3807-4EBF-883C-4D67A33A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оранжевый или желтый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бордового цвета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удлинённой формы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округлой, шарообразной формы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632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63393-AE81-4D2C-BEBE-CDEE4B8B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моркови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корнеплод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8A95C-3807-4EBF-883C-4D67A33A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оранжевый или желтый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удлинённой формы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96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63393-AE81-4D2C-BEBE-CDEE4B8B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свеклы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корнеплод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8A95C-3807-4EBF-883C-4D67A33A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оранжевый или желтый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бордового цвета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удлинённой формы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округлой, шарообразной формы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608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63393-AE81-4D2C-BEBE-CDEE4B8B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свеклы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корнеплод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8A95C-3807-4EBF-883C-4D67A33A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бордового цвета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округлой, шарообразной формы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814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B73C5-97B0-4EA0-A1F1-A9A06202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65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 моркови семена…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B2E24-36F7-443E-BB94-0CA9E6DD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шипиками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округлые, крупные, без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шипиков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560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B73C5-97B0-4EA0-A1F1-A9A06202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65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 моркови семена…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B2E24-36F7-443E-BB94-0CA9E6DD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шипиками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97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2571375-A9B8-4352-AD0E-CFC629A0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9B4E003-9CA6-4886-89EC-6E7D8C5F2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4" y="1690689"/>
            <a:ext cx="3952567" cy="4351339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6229994-AFA7-4A50-AE23-26F433894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43480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кругла и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крепка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Тёмно-красные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гожусь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обед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борщи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винегрет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C1B30-4D5B-4BDA-9D0E-A5B86035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 свеклы семена…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51F7C3-E420-4DAA-860F-37FAE5B9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шипиками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округлые, крупные, без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шипиков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452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C1B30-4D5B-4BDA-9D0E-A5B86035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У свеклы семена…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51F7C3-E420-4DAA-860F-37FAE5B9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округлые, крупные, без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шипиков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18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B1566-539D-492C-93F2-27C15EEE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7358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976EA-A567-443B-9088-3A4176BF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B8F4CC8-52F7-404D-BEA9-0142F83F3F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0" y="2475634"/>
            <a:ext cx="4600528" cy="383626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41AB31E-7DC2-4D43-B966-378ECB0BD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018" y="1825625"/>
            <a:ext cx="37393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Красная девица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Сидит в темнице,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коса на улице.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2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BEEB1-9B4F-4AA4-B389-0DA987AB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3C04804-F07A-4FE5-8459-F2F9C588AD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7" t="2087" r="14841"/>
          <a:stretch/>
        </p:blipFill>
        <p:spPr>
          <a:xfrm>
            <a:off x="480290" y="2371879"/>
            <a:ext cx="3962400" cy="380508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9846413-B386-403F-A3F1-CFF2417EE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2469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Кругла да гладка,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Откусишь — сладка.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Засела крепко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 грядке…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0C79E-9375-4483-B272-0C8A4405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Редис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D37DD32-3F34-48DF-A426-601EB6E68D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5837" r="4950" b="3782"/>
          <a:stretch/>
        </p:blipFill>
        <p:spPr>
          <a:xfrm>
            <a:off x="166256" y="2543462"/>
            <a:ext cx="4664363" cy="348211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3D2D14E-ABC0-445D-981D-3C6B588D5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348595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  </a:t>
            </a: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мышка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белым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хвостом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норке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сидит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листом.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4BA68-AA2C-4AAE-A151-4BF46A65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Редька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73BAEB4-2CC9-4F5A-A0F4-DB3EE1E16B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5381" r="170" b="10351"/>
          <a:stretch/>
        </p:blipFill>
        <p:spPr>
          <a:xfrm>
            <a:off x="73891" y="2373746"/>
            <a:ext cx="4285673" cy="366683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82DC715-B77A-49CB-80D9-82C7FDA35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0328" y="2641600"/>
            <a:ext cx="4719781" cy="3535363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вкус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чуть-чуть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горька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крепка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тёрке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трем,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заболел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даем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A136A-23F6-464A-B76B-C23274E5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D4036-E1EC-4A3D-9AAE-24C05A4E2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Столовые корнеплоды: свекла и морковь</a:t>
            </a:r>
          </a:p>
        </p:txBody>
      </p:sp>
    </p:spTree>
    <p:extLst>
      <p:ext uri="{BB962C8B-B14F-4D97-AF65-F5344CB8AC3E}">
        <p14:creationId xmlns:p14="http://schemas.microsoft.com/office/powerpoint/2010/main" val="14051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668</Words>
  <Application>Microsoft Office PowerPoint</Application>
  <PresentationFormat>Экран (4:3)</PresentationFormat>
  <Paragraphs>175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Тема Office</vt:lpstr>
      <vt:lpstr>государственное казенное общеобразовательное учреждение  «Специальная (коррекционная) школа-интернат»   г. Бугуруслана Оренбургской области      Столовые корнеплоды: свекла и морковь.</vt:lpstr>
      <vt:lpstr>Александр Прокофьев</vt:lpstr>
      <vt:lpstr>Выполни задание:</vt:lpstr>
      <vt:lpstr>Свекла</vt:lpstr>
      <vt:lpstr>Морковь</vt:lpstr>
      <vt:lpstr>Репа</vt:lpstr>
      <vt:lpstr>Редис</vt:lpstr>
      <vt:lpstr>Редька</vt:lpstr>
      <vt:lpstr>Тема урока</vt:lpstr>
      <vt:lpstr>Корнеплоды- это разросшиеся утолщенные части стебля и корней растений.  </vt:lpstr>
      <vt:lpstr>Свекла и морковь –это двулетние растения 1 год</vt:lpstr>
      <vt:lpstr>Свекла и морковь –это двулетние растения 2 год</vt:lpstr>
      <vt:lpstr>Выбери корнеплод 1 года жизни</vt:lpstr>
      <vt:lpstr>Выбери корнеплод 2 года жизни</vt:lpstr>
      <vt:lpstr>Презентация PowerPoint</vt:lpstr>
      <vt:lpstr>Строение корнеплода</vt:lpstr>
      <vt:lpstr>Строение корнеплода</vt:lpstr>
      <vt:lpstr>Найди и сравни отличительные  особенности свеклы и моркови</vt:lpstr>
      <vt:lpstr>Презентация PowerPoint</vt:lpstr>
      <vt:lpstr>Словарная работа</vt:lpstr>
      <vt:lpstr>Физминутка</vt:lpstr>
      <vt:lpstr>Продолжи предложение: </vt:lpstr>
      <vt:lpstr>Свекла</vt:lpstr>
      <vt:lpstr>Продолжи предложение: </vt:lpstr>
      <vt:lpstr>Морковь</vt:lpstr>
      <vt:lpstr>Четвертый лишний</vt:lpstr>
      <vt:lpstr>Четвертый лишний</vt:lpstr>
      <vt:lpstr>Морковь и свекла – это </vt:lpstr>
      <vt:lpstr>Морковь и свекла – это </vt:lpstr>
      <vt:lpstr>У моркови листья </vt:lpstr>
      <vt:lpstr>У моркови листья </vt:lpstr>
      <vt:lpstr>У свеклы листья </vt:lpstr>
      <vt:lpstr>У свеклы листья </vt:lpstr>
      <vt:lpstr>У моркови корнеплод</vt:lpstr>
      <vt:lpstr>У моркови корнеплод</vt:lpstr>
      <vt:lpstr>У свеклы корнеплод</vt:lpstr>
      <vt:lpstr>У свеклы корнеплод</vt:lpstr>
      <vt:lpstr>        У моркови семена… </vt:lpstr>
      <vt:lpstr>        У моркови семена… </vt:lpstr>
      <vt:lpstr>           У свеклы семена… </vt:lpstr>
      <vt:lpstr>           У свеклы семена…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Комтех</dc:creator>
  <cp:lastModifiedBy>Комтех</cp:lastModifiedBy>
  <cp:revision>19</cp:revision>
  <cp:lastPrinted>2022-03-09T18:49:55Z</cp:lastPrinted>
  <dcterms:created xsi:type="dcterms:W3CDTF">2022-03-01T10:26:15Z</dcterms:created>
  <dcterms:modified xsi:type="dcterms:W3CDTF">2022-04-29T04:41:53Z</dcterms:modified>
</cp:coreProperties>
</file>