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1" r:id="rId2"/>
    <p:sldId id="271" r:id="rId3"/>
    <p:sldId id="269" r:id="rId4"/>
    <p:sldId id="270" r:id="rId5"/>
    <p:sldId id="268" r:id="rId6"/>
    <p:sldId id="257" r:id="rId7"/>
    <p:sldId id="263" r:id="rId8"/>
    <p:sldId id="260" r:id="rId9"/>
    <p:sldId id="258" r:id="rId10"/>
    <p:sldId id="259" r:id="rId11"/>
    <p:sldId id="261" r:id="rId12"/>
    <p:sldId id="262" r:id="rId13"/>
    <p:sldId id="265" r:id="rId14"/>
    <p:sldId id="284" r:id="rId15"/>
    <p:sldId id="285" r:id="rId16"/>
    <p:sldId id="287" r:id="rId17"/>
    <p:sldId id="288" r:id="rId18"/>
    <p:sldId id="290" r:id="rId19"/>
    <p:sldId id="29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8573000-1022-4E30-897E-655FC2E2E5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C37671-7CCD-4E3A-93DB-0C7AB0828D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816BBE-2507-47B0-BBBC-7B560B7A419B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9FB0E9E-4347-4EBA-BA03-B3DF4D1ABF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E42BBD8-5B1A-4DE9-98FA-358545B86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9DE83-5484-4863-B457-AB942B8987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C4FF1-A082-43B0-89E4-C81BB6E10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A44388-C61C-4958-A0FC-9A260B1D4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BECB9504-0276-47A1-B2FB-5D8E57F6A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64B3C173-BF42-4600-971A-6E3AEBEFE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24AFF99E-72D0-47A9-96AC-4723BF402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A781C8-DCEB-4645-AA7D-1BCC939DA4A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91AF-3A90-4E76-9EE7-24FBD05D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13E9-604E-4B87-B7E2-036301095407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9426-A2FF-44AD-ACE6-73613117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B4B6C-DC71-483A-A284-D04B8DBC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16B1-11D8-4B4C-8C1F-47BBA4138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2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869C-2ADE-4CD5-B598-5B7177CB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06F7-378D-4078-9C72-CCA009394176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782B-20A8-4002-B312-222D2BEB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D71E-C5B1-40EF-B868-192DB2ED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1456-AC29-4F10-82C9-57A328EF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3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0728-B41F-41E0-B794-766084F9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22DF-0FC3-4973-988A-CB60C0E0EB56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8FD0-8A75-41EF-954F-5D205269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E055D-E6AE-4783-9384-32B1AF01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A322-6EA0-4B36-96F6-F55193B0E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9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1A314-E171-488A-A391-E22035FF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C99A-AF93-4E42-9F74-09CE1C99F5B0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4E19-7F0B-4D3C-9565-8DB0D883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47DC2-CF56-4F65-803D-660857C9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D33A-A10E-4AC5-A5BD-A2016459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0BCC-5489-4ACD-81D9-DBD58EF1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30F9-4C76-43E8-A334-FE38A960CFE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E6B10-B85C-4B3F-8FDD-DD3256D4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5979-9990-4755-9597-35E1E0FE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CE71-7E2B-45ED-9A06-7D93BB352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4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F9A40-D489-4D5C-9FF6-A89E1322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D492-3173-4FA3-8CC1-04738112EE80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A2410A-EA1E-43FD-B52A-03E8D54A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2232C9-4CE3-4D49-B9F2-94DF8939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A908-E6D0-4792-AB01-A1361059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B1D1E0-9C80-45BB-B411-A1F6B0A5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1B39-7731-4AC6-B5A6-79520B71FBD5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39AAAE-3502-423B-9F4D-2E86C2C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ED7CF3-703F-46C8-864C-90DDE70D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316E-77BA-4FCD-B3D9-CF7BFAF61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0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999615-B1DF-42FF-966C-508A4577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5E1E-1A2E-4226-A5DA-03EB3E74B76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AAAA91-41DE-418E-A102-6E018CDE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52FF73-189E-4D10-8BA4-A9A8702B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0F8D-35B9-4FBE-8D49-ACBBA2F8C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2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5CF265-5EE6-4394-ADA1-F08D5D2C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A51E-B5D5-4AFF-B0ED-951B98E03CAF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CBFD0E-542F-49EF-93E8-25BBB1CE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EA7926-6C43-48AC-83A1-F45188F2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FECB-C200-487C-B1DF-C68CED1C1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3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B23A39-4C12-46A4-91EF-A3B2FB7F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82D3-3FD0-4014-9238-146DCBEA91EB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F8433C-2BA9-46C1-BADD-233396B9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EEDA54-4258-43A7-B1C1-CC0DCA69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CFED-5150-4A0B-922F-852392263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5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471C56-27CC-4C9B-8CD7-2C3E65DD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A680-E426-462B-A1CC-DB2553D2978A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527216-EE00-4FFA-BBBB-405D61CE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9BC1B2-758B-4211-9B7B-3BDED7F0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4A55-7F27-4DE0-90FC-866B68B48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4C476E4-C9BD-4AF8-99C5-FF636ED4C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5D8F10-0EAA-487E-8DF6-BFFABD369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D4C7-89CF-431F-8D13-A0DE86AE0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38FD6-6ADC-47D0-935E-2ECED1B0D708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82C17-86B9-4771-B61A-DD268E9C9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166A-5E4E-4828-8B6C-8CB1113E9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C7F266-8733-476C-B8C3-D3A0158D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72474A0-8187-4B6B-9E0B-DAE7D7FA07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3625850"/>
          </a:xfrm>
        </p:spPr>
        <p:txBody>
          <a:bodyPr/>
          <a:lstStyle/>
          <a:p>
            <a:pPr eaLnBrk="1" hangingPunct="1"/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</a:t>
            </a:r>
            <a:b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школа-интернат» </a:t>
            </a:r>
            <a:b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Бугуруслана Оренбургской области</a:t>
            </a:r>
            <a:b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Луковичные овощные культуры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4BDE18E-E2AE-4226-AD9B-B1443F91A4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76825" y="5264150"/>
            <a:ext cx="3743325" cy="1192213"/>
          </a:xfrm>
        </p:spPr>
        <p:txBody>
          <a:bodyPr/>
          <a:lstStyle/>
          <a:p>
            <a:pPr algn="r" eaLnBrk="1" hangingPunct="1"/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Подготовила учитель       сельскохозяйственного труда</a:t>
            </a:r>
          </a:p>
          <a:p>
            <a:pPr algn="r" eaLnBrk="1" hangingPunct="1"/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Мартьянова Юлия Алексеевна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B3983B2-83FC-4306-BCD0-5B09F790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Дикий лук-черемша</a:t>
            </a:r>
          </a:p>
        </p:txBody>
      </p:sp>
      <p:pic>
        <p:nvPicPr>
          <p:cNvPr id="12291" name="Объект 8">
            <a:extLst>
              <a:ext uri="{FF2B5EF4-FFF2-40B4-BE49-F238E27FC236}">
                <a16:creationId xmlns:a16="http://schemas.microsoft.com/office/drawing/2014/main" id="{ECF8D526-5FC6-4A1E-BBE5-6A97C9448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013" y="1616075"/>
            <a:ext cx="8174037" cy="4997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6E5E2BB-092A-440B-894A-67DAD987B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лук</a:t>
            </a:r>
          </a:p>
        </p:txBody>
      </p:sp>
      <p:pic>
        <p:nvPicPr>
          <p:cNvPr id="13315" name="Объект 4">
            <a:extLst>
              <a:ext uri="{FF2B5EF4-FFF2-40B4-BE49-F238E27FC236}">
                <a16:creationId xmlns:a16="http://schemas.microsoft.com/office/drawing/2014/main" id="{0F24C4FE-FC62-4B4D-8B12-4BF677E12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4988" y="4230688"/>
            <a:ext cx="3503612" cy="2627312"/>
          </a:xfrm>
        </p:spPr>
      </p:pic>
      <p:pic>
        <p:nvPicPr>
          <p:cNvPr id="13316" name="Рисунок 10">
            <a:extLst>
              <a:ext uri="{FF2B5EF4-FFF2-40B4-BE49-F238E27FC236}">
                <a16:creationId xmlns:a16="http://schemas.microsoft.com/office/drawing/2014/main" id="{7D81B121-FE48-451F-A522-B58F06BE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1362075"/>
            <a:ext cx="4075112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12">
            <a:extLst>
              <a:ext uri="{FF2B5EF4-FFF2-40B4-BE49-F238E27FC236}">
                <a16:creationId xmlns:a16="http://schemas.microsoft.com/office/drawing/2014/main" id="{A1FD52C5-EE1D-4339-BA46-6A829249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489075"/>
            <a:ext cx="39227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DEADAF3-12F4-480A-8D11-1842513D2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6213"/>
            <a:ext cx="7886700" cy="1430337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Чеснок</a:t>
            </a:r>
          </a:p>
        </p:txBody>
      </p:sp>
      <p:pic>
        <p:nvPicPr>
          <p:cNvPr id="14339" name="Объект 4">
            <a:extLst>
              <a:ext uri="{FF2B5EF4-FFF2-40B4-BE49-F238E27FC236}">
                <a16:creationId xmlns:a16="http://schemas.microsoft.com/office/drawing/2014/main" id="{69ABB0B8-91AD-4978-8771-3B65ECEBD7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3163" y="1825625"/>
            <a:ext cx="6761162" cy="4935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83FB5921-A311-42A4-8B0E-508D3EA54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лука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B6144A28-D284-43FE-BC74-D06F845178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корни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луковица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перо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сочные чешуи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сухие чешуи</a:t>
            </a:r>
          </a:p>
        </p:txBody>
      </p:sp>
      <p:pic>
        <p:nvPicPr>
          <p:cNvPr id="15364" name="Рисунок 3">
            <a:extLst>
              <a:ext uri="{FF2B5EF4-FFF2-40B4-BE49-F238E27FC236}">
                <a16:creationId xmlns:a16="http://schemas.microsoft.com/office/drawing/2014/main" id="{2D58309B-D1E7-42DA-BE57-702329A5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5625"/>
            <a:ext cx="356711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7E2FCAC9-1FED-4232-BDFC-C49818713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лук в разрезе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9E7C1-0A22-497A-9D6A-248CD9BA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398588"/>
            <a:ext cx="8174037" cy="4778375"/>
          </a:xfrm>
        </p:spPr>
        <p:txBody>
          <a:bodyPr/>
          <a:lstStyle/>
          <a:p>
            <a:pPr eaLnBrk="1" hangingPunct="1"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Мясистые листья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(сочные чешуи)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Донце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(недоразвитый стебель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B980A167-C3C9-4808-B03C-636B556B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2005013"/>
            <a:ext cx="48688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0B9F2C0-E98C-4934-A630-459ABD4826E7}"/>
              </a:ext>
            </a:extLst>
          </p:cNvPr>
          <p:cNvCxnSpPr/>
          <p:nvPr/>
        </p:nvCxnSpPr>
        <p:spPr>
          <a:xfrm>
            <a:off x="2697163" y="2881313"/>
            <a:ext cx="1690687" cy="547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DA898D6-666C-4A31-8D7E-3D46E405E033}"/>
              </a:ext>
            </a:extLst>
          </p:cNvPr>
          <p:cNvCxnSpPr/>
          <p:nvPr/>
        </p:nvCxnSpPr>
        <p:spPr>
          <a:xfrm flipV="1">
            <a:off x="1635125" y="4775200"/>
            <a:ext cx="3167063" cy="147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55B58D94-89C8-43CF-81F5-23CBDD0ED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633412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луковичных растений</a:t>
            </a: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FBAF1D40-029A-4DB7-BD1F-78928263F06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0825" y="1106488"/>
            <a:ext cx="8642350" cy="4175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1.Возбуждают аппетит.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2.Улучшают пищеварение.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3.Обладают бактерицидными свойствами за счет содержащихся в них фитонцидов.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4.Повышают иммунитет, так как в них содержится много витамина С.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5.Обеспечивают организм минеральными элементами (железом, калием, кальцием, фосфором, натрием</a:t>
            </a:r>
            <a:r>
              <a:rPr lang="en-US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др.). 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5E3A440-95AC-4D5D-A4AE-4BFF63344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92188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особенности</a:t>
            </a:r>
            <a:b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репчатого лука</a:t>
            </a:r>
          </a:p>
        </p:txBody>
      </p:sp>
      <p:pic>
        <p:nvPicPr>
          <p:cNvPr id="18435" name="Picture 3" descr="C:\Users\Пользователь\Desktop\лук\1290589714_2.jpg">
            <a:extLst>
              <a:ext uri="{FF2B5EF4-FFF2-40B4-BE49-F238E27FC236}">
                <a16:creationId xmlns:a16="http://schemas.microsoft.com/office/drawing/2014/main" id="{89843DA9-88C6-4293-98C8-3EA46C14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2319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>
            <a:extLst>
              <a:ext uri="{FF2B5EF4-FFF2-40B4-BE49-F238E27FC236}">
                <a16:creationId xmlns:a16="http://schemas.microsoft.com/office/drawing/2014/main" id="{E519BEAB-E0BC-4933-A3E0-6D2943C5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468438"/>
            <a:ext cx="54721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1.Срок жизни: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своей природе – многолетнее растение. В сельском хозяйстве – двулетнее, но может быть трехлетним.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2.Требователен к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плодородию почвы.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 первый период роста </a:t>
            </a:r>
            <a:r>
              <a:rPr lang="ru-RU" altLang="ru-RU" sz="20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требователен к влаге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период формирования луковицы - меньше.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ru-RU" altLang="ru-RU" sz="20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Холодостойкая культура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прорастания семян - +1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+2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- +18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+22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altLang="ru-RU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гибели - -1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…- 2</a:t>
            </a:r>
            <a:r>
              <a:rPr lang="ru-RU" altLang="ru-RU" sz="20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ru-RU" altLang="ru-RU" sz="20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Светолюбивое растение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длинного дня.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ru-RU" altLang="ru-RU" sz="20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семенами, севком.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ru-RU" altLang="ru-RU" sz="20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Полегание пера </a:t>
            </a: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быстрое формирование луковицы, лук созрел.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EC0E5D06-620C-4748-9331-904DB8599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66688"/>
            <a:ext cx="7970838" cy="1117600"/>
          </a:xfrm>
        </p:spPr>
        <p:txBody>
          <a:bodyPr/>
          <a:lstStyle/>
          <a:p>
            <a:pPr marL="571500" indent="-571500" algn="ctr" eaLnBrk="1" hangingPunct="1"/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Агротехника выращивания </a:t>
            </a:r>
            <a:b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репчатого лука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DE3C07E9-2907-41D3-8878-092C68419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86423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Предшественники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пар, капуста, огурцы, томаты, картофель.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почвы: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осени участок нужно перекопать. Весной – перекапывают, формируют гряды, рыхлят граблями, пока поверхность не станет мелкокомковатой и ровной.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B7AC501D-1953-4ED0-BB8E-1D714E5A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933825"/>
            <a:ext cx="40338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Удобрения: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– органические (перегной или компост);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– минеральные (натриевые, азотистые, фосфорные)</a:t>
            </a:r>
          </a:p>
        </p:txBody>
      </p:sp>
      <p:pic>
        <p:nvPicPr>
          <p:cNvPr id="19461" name="Рисунок 2">
            <a:extLst>
              <a:ext uri="{FF2B5EF4-FFF2-40B4-BE49-F238E27FC236}">
                <a16:creationId xmlns:a16="http://schemas.microsoft.com/office/drawing/2014/main" id="{2A6F8C17-66E4-481D-B6E3-4BA749FA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3832225"/>
            <a:ext cx="403383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76C8FC9A-D603-45FE-A4A4-B1CC02D7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06413"/>
            <a:ext cx="83518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луковичными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овощными растениями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1.Проводят поливы.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2.Прополки.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3.Подкормки.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4.Рыхление междурядий.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5.Опрыскивание против болезней и вредителей.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885DA5F-E755-477F-9FC3-40A084C5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673350"/>
            <a:ext cx="82089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862857D9-614C-4259-AE47-2B9BD00DF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2725"/>
            <a:ext cx="7886700" cy="1144588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лука</a:t>
            </a:r>
            <a:b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1EE09-1BA1-4469-BC23-1A9C72A2C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63" y="1357313"/>
            <a:ext cx="7886700" cy="4800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Убирают лук в августе.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Выдергивают, подсушивают, обрезают перо,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 на фракции по размеру,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закладывают на хранение.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1508" name="Рисунок 4">
            <a:extLst>
              <a:ext uri="{FF2B5EF4-FFF2-40B4-BE49-F238E27FC236}">
                <a16:creationId xmlns:a16="http://schemas.microsoft.com/office/drawing/2014/main" id="{A1B2319E-779C-47A8-993C-DAFBC24D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36938"/>
            <a:ext cx="42037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6">
            <a:extLst>
              <a:ext uri="{FF2B5EF4-FFF2-40B4-BE49-F238E27FC236}">
                <a16:creationId xmlns:a16="http://schemas.microsoft.com/office/drawing/2014/main" id="{8A8CB730-0625-46F9-866E-4215E595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88" y="3429000"/>
            <a:ext cx="4056062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FDA24957-884C-40E2-8C21-F88CCD7A4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365125"/>
            <a:ext cx="8520112" cy="928688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Какая картинка лишняя?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95F8E-0D15-47F7-85AB-45FD5280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1108075"/>
            <a:ext cx="8689975" cy="5588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  <a:r>
              <a:rPr lang="ru-RU" dirty="0"/>
              <a:t>                           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</a:p>
        </p:txBody>
      </p:sp>
      <p:pic>
        <p:nvPicPr>
          <p:cNvPr id="4100" name="Рисунок 4">
            <a:extLst>
              <a:ext uri="{FF2B5EF4-FFF2-40B4-BE49-F238E27FC236}">
                <a16:creationId xmlns:a16="http://schemas.microsoft.com/office/drawing/2014/main" id="{7EB0E9FB-A003-461A-8005-3F863186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1819275"/>
            <a:ext cx="30956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>
            <a:extLst>
              <a:ext uri="{FF2B5EF4-FFF2-40B4-BE49-F238E27FC236}">
                <a16:creationId xmlns:a16="http://schemas.microsoft.com/office/drawing/2014/main" id="{9998A4B1-7E0C-4D2A-814A-ACE8F7D5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538" y="1666875"/>
            <a:ext cx="28257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8">
            <a:extLst>
              <a:ext uri="{FF2B5EF4-FFF2-40B4-BE49-F238E27FC236}">
                <a16:creationId xmlns:a16="http://schemas.microsoft.com/office/drawing/2014/main" id="{6748A7E5-DA88-49B3-BFFD-D45A3707A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31" t="6854" r="18347" b="16827"/>
          <a:stretch>
            <a:fillRect/>
          </a:stretch>
        </p:blipFill>
        <p:spPr bwMode="auto">
          <a:xfrm>
            <a:off x="277813" y="4321175"/>
            <a:ext cx="31686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BD1534-BC96-405A-975A-24B4DD4F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525" y="4381500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6">
            <a:extLst>
              <a:ext uri="{FF2B5EF4-FFF2-40B4-BE49-F238E27FC236}">
                <a16:creationId xmlns:a16="http://schemas.microsoft.com/office/drawing/2014/main" id="{7B60D392-C265-46C1-8BD0-DFEC0311A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3350"/>
            <a:ext cx="7886700" cy="1196975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лишний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94388026-D1F9-4001-9DD3-61F7DCE4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330325"/>
            <a:ext cx="8609013" cy="5394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/>
              <a:t>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Ведро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</a:t>
            </a:r>
          </a:p>
        </p:txBody>
      </p:sp>
      <p:pic>
        <p:nvPicPr>
          <p:cNvPr id="22532" name="Рисунок 14">
            <a:extLst>
              <a:ext uri="{FF2B5EF4-FFF2-40B4-BE49-F238E27FC236}">
                <a16:creationId xmlns:a16="http://schemas.microsoft.com/office/drawing/2014/main" id="{C479C7EC-775E-4107-AA1F-62C799B9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31" t="1263" r="37691"/>
          <a:stretch>
            <a:fillRect/>
          </a:stretch>
        </p:blipFill>
        <p:spPr bwMode="auto">
          <a:xfrm>
            <a:off x="1146175" y="2836863"/>
            <a:ext cx="132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6">
            <a:extLst>
              <a:ext uri="{FF2B5EF4-FFF2-40B4-BE49-F238E27FC236}">
                <a16:creationId xmlns:a16="http://schemas.microsoft.com/office/drawing/2014/main" id="{9D2BC717-65C4-43B3-AE18-77C6411B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825" y="1157288"/>
            <a:ext cx="18923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E22292-5370-4669-8F20-F4F495B5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463" y="4027488"/>
            <a:ext cx="2365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4F5E4FF0-E92D-43BD-8639-468BA0C2E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875" y="171450"/>
            <a:ext cx="6253163" cy="911225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лишний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201B6-AB0C-4A09-99A5-604AD02F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082675"/>
            <a:ext cx="8653463" cy="5603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/>
              <a:t>  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   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</a:p>
        </p:txBody>
      </p:sp>
      <p:pic>
        <p:nvPicPr>
          <p:cNvPr id="23556" name="Рисунок 4">
            <a:extLst>
              <a:ext uri="{FF2B5EF4-FFF2-40B4-BE49-F238E27FC236}">
                <a16:creationId xmlns:a16="http://schemas.microsoft.com/office/drawing/2014/main" id="{1BB840E5-9172-441A-A293-13C83A88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3" t="13338" r="32468" b="-2"/>
          <a:stretch>
            <a:fillRect/>
          </a:stretch>
        </p:blipFill>
        <p:spPr bwMode="auto">
          <a:xfrm>
            <a:off x="754063" y="2051050"/>
            <a:ext cx="19034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6">
            <a:extLst>
              <a:ext uri="{FF2B5EF4-FFF2-40B4-BE49-F238E27FC236}">
                <a16:creationId xmlns:a16="http://schemas.microsoft.com/office/drawing/2014/main" id="{0408298F-E759-430C-B38E-548AE583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1219200"/>
            <a:ext cx="302418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E5CCEA-D7FF-40AD-A292-BC5199D7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450" y="4427538"/>
            <a:ext cx="23526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C4B1392E-16F0-4482-A3A5-0C291A73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29952-ABA4-41FF-A1C8-C15E5E8B1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работой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надеть защитную одежду.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рук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рекомендуется пользоваться перчатками и рукавицами.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 следует проверить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исправность инструментов (режущие части должны быть остро заточены, рукоятки – надёжно закреплены).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5F55F551-8A7B-4369-B684-90A79F4CB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5AAAEADB-A55D-4E34-B63F-03AB2B61AF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350" y="1690688"/>
            <a:ext cx="8239125" cy="4978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.Использовать инструменты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только по их прямому назначению.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заостренные сельскохозяйственные орудия (лопаты, мотыги, вилы) в вертикальном положении, рабочей частью вниз.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бросать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инструменты, передавать их нужно из рук в руки.</a:t>
            </a:r>
          </a:p>
          <a:p>
            <a:pPr marL="0" indent="0" eaLnBrk="1" hangingPunct="1"/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8568F5BF-ED80-4B3C-920B-173FF2C09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</a:t>
            </a:r>
            <a:endParaRPr lang="ru-RU" altLang="ru-RU"/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52D44233-EE85-4F19-91DE-47FEC139DF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888" y="1844675"/>
            <a:ext cx="78867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работы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очищены от земли   и сложены в условленном месте.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вымыть руки с мылом, привести одежду в порядок.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в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чистоте и порядке свое рабочее место.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82688429-B2E2-415A-91A5-CEDD6205D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посадке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13F00E7-2858-4437-A27D-AA3FBB20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50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800" b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Приготовить тару. 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27652" name="Объект 10">
            <a:extLst>
              <a:ext uri="{FF2B5EF4-FFF2-40B4-BE49-F238E27FC236}">
                <a16:creationId xmlns:a16="http://schemas.microsoft.com/office/drawing/2014/main" id="{AD49F4F9-4A83-42D2-955C-B0E093F1F0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538" y="2689225"/>
            <a:ext cx="3721100" cy="3684588"/>
          </a:xfrm>
        </p:spPr>
      </p:pic>
      <p:sp>
        <p:nvSpPr>
          <p:cNvPr id="23557" name="Текст 7">
            <a:extLst>
              <a:ext uri="{FF2B5EF4-FFF2-40B4-BE49-F238E27FC236}">
                <a16:creationId xmlns:a16="http://schemas.microsoft.com/office/drawing/2014/main" id="{3DDB6E2B-9079-4343-A8E2-13084FCCE9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тару грунтом.</a:t>
            </a:r>
            <a:endParaRPr lang="ru-RU" altLang="ru-RU" sz="2800" b="0" dirty="0">
              <a:solidFill>
                <a:srgbClr val="002060"/>
              </a:solidFill>
            </a:endParaRPr>
          </a:p>
        </p:txBody>
      </p:sp>
      <p:pic>
        <p:nvPicPr>
          <p:cNvPr id="27654" name="Объект 12">
            <a:extLst>
              <a:ext uri="{FF2B5EF4-FFF2-40B4-BE49-F238E27FC236}">
                <a16:creationId xmlns:a16="http://schemas.microsoft.com/office/drawing/2014/main" id="{E3B471C6-C07E-44C7-9384-EB8D96731A4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4250" y="2689225"/>
            <a:ext cx="3859213" cy="36845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11FC3C5B-320E-4E7E-9DCE-21B039E2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лук, обрезав верхушки.</a:t>
            </a:r>
          </a:p>
        </p:txBody>
      </p:sp>
      <p:pic>
        <p:nvPicPr>
          <p:cNvPr id="28675" name="Объект 6">
            <a:extLst>
              <a:ext uri="{FF2B5EF4-FFF2-40B4-BE49-F238E27FC236}">
                <a16:creationId xmlns:a16="http://schemas.microsoft.com/office/drawing/2014/main" id="{D06F2571-4D71-45AA-A17D-0F26A7D08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3163" y="1825625"/>
            <a:ext cx="6834187" cy="46672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F5395C97-41BE-4DC3-ADE1-86313C71A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Посадить лук в землю, заземлив его на 1/3 часть. </a:t>
            </a:r>
            <a:b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pic>
        <p:nvPicPr>
          <p:cNvPr id="30723" name="Объект 6">
            <a:extLst>
              <a:ext uri="{FF2B5EF4-FFF2-40B4-BE49-F238E27FC236}">
                <a16:creationId xmlns:a16="http://schemas.microsoft.com/office/drawing/2014/main" id="{DA8FBD19-6BF8-4311-BFD2-DF204DE0E8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1" r="19449"/>
          <a:stretch>
            <a:fillRect/>
          </a:stretch>
        </p:blipFill>
        <p:spPr>
          <a:xfrm>
            <a:off x="590550" y="1690688"/>
            <a:ext cx="3233738" cy="4486275"/>
          </a:xfrm>
        </p:spPr>
      </p:pic>
      <p:pic>
        <p:nvPicPr>
          <p:cNvPr id="30724" name="Объект 8">
            <a:extLst>
              <a:ext uri="{FF2B5EF4-FFF2-40B4-BE49-F238E27FC236}">
                <a16:creationId xmlns:a16="http://schemas.microsoft.com/office/drawing/2014/main" id="{2E47DCA7-3383-4DA2-AC52-19802E47E7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1690688"/>
            <a:ext cx="3232150" cy="44862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7FF4602C-8833-41D2-8CD1-5443F36EE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8913" y="701675"/>
            <a:ext cx="2605087" cy="1608138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Полить.</a:t>
            </a:r>
          </a:p>
        </p:txBody>
      </p:sp>
      <p:pic>
        <p:nvPicPr>
          <p:cNvPr id="31747" name="Объект 4">
            <a:extLst>
              <a:ext uri="{FF2B5EF4-FFF2-40B4-BE49-F238E27FC236}">
                <a16:creationId xmlns:a16="http://schemas.microsoft.com/office/drawing/2014/main" id="{FAB3A9E3-2CA4-47B1-BBE4-0072123991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5450" y="1428750"/>
            <a:ext cx="2714625" cy="46672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FDD9CDA5-7832-4652-A7A1-211DD804D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2771" name="Объект 4">
            <a:extLst>
              <a:ext uri="{FF2B5EF4-FFF2-40B4-BE49-F238E27FC236}">
                <a16:creationId xmlns:a16="http://schemas.microsoft.com/office/drawing/2014/main" id="{2B8EFC2A-02B9-46CD-A837-7E4FA372AA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400" y="3429000"/>
            <a:ext cx="3754438" cy="3184525"/>
          </a:xfrm>
        </p:spPr>
      </p:pic>
      <p:pic>
        <p:nvPicPr>
          <p:cNvPr id="32772" name="Рисунок 6">
            <a:extLst>
              <a:ext uri="{FF2B5EF4-FFF2-40B4-BE49-F238E27FC236}">
                <a16:creationId xmlns:a16="http://schemas.microsoft.com/office/drawing/2014/main" id="{E8E6DFD2-41E2-4100-9F38-01C5639B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113" y="2058988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0874EBB6-5D04-480E-B386-C8F879E1A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загадку:</a:t>
            </a: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989BCE18-3BC0-4FB5-8ABD-76CAAB92A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350" y="1825625"/>
            <a:ext cx="8580438" cy="48609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Злой он очень, но полезный,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от болезней.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микробам враг, не друг...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назвали его? ... </a:t>
            </a:r>
          </a:p>
        </p:txBody>
      </p:sp>
      <p:pic>
        <p:nvPicPr>
          <p:cNvPr id="5124" name="Рисунок 3">
            <a:extLst>
              <a:ext uri="{FF2B5EF4-FFF2-40B4-BE49-F238E27FC236}">
                <a16:creationId xmlns:a16="http://schemas.microsoft.com/office/drawing/2014/main" id="{9F8409F1-7D41-4CEA-803C-F6649BFC9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3429000"/>
            <a:ext cx="38417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A891221B-EB77-4799-91AF-0553826E3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696913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загадку: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CEE6E2BC-0900-4D70-8C48-4152EECBB7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588" y="1477963"/>
            <a:ext cx="8858250" cy="5214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лука брат и тоже злой,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Полезный летом и зимой?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жгучий, правда, словно перец,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в болезнях кто умелец?..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бережет иммунитет,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поест его в обед?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поднимая аппетит,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Микробов злобных не щадит?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целебный людям сок...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Что, подскажите мне? ..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6148" name="Рисунок 3">
            <a:extLst>
              <a:ext uri="{FF2B5EF4-FFF2-40B4-BE49-F238E27FC236}">
                <a16:creationId xmlns:a16="http://schemas.microsoft.com/office/drawing/2014/main" id="{0E34643D-8594-4C6C-824C-ABB46057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513" y="3814763"/>
            <a:ext cx="36972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4D9FE-AFD7-44EC-B671-2C895CC5B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Луковичные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98EFB05-1CAB-4CA1-A778-C76C66C0EE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3563" y="2909888"/>
          <a:ext cx="8053387" cy="1966912"/>
        </p:xfrm>
        <a:graphic>
          <a:graphicData uri="http://schemas.openxmlformats.org/drawingml/2006/table">
            <a:tbl>
              <a:tblPr/>
              <a:tblGrid>
                <a:gridCol w="80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3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425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kumimoji="0" lang="ru-RU" alt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ru-RU" alt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kumimoji="0" lang="ru-RU" alt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3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F62A859-944B-4548-AC72-BDDFB2531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82550"/>
            <a:ext cx="7886700" cy="896938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- батун</a:t>
            </a:r>
          </a:p>
        </p:txBody>
      </p:sp>
      <p:pic>
        <p:nvPicPr>
          <p:cNvPr id="8195" name="Объект 4">
            <a:extLst>
              <a:ext uri="{FF2B5EF4-FFF2-40B4-BE49-F238E27FC236}">
                <a16:creationId xmlns:a16="http://schemas.microsoft.com/office/drawing/2014/main" id="{28F8566D-7DED-47DB-9302-C1D30C757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525" y="1042988"/>
            <a:ext cx="7286625" cy="5468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7F968410-8E00-4A72-B03E-B03E65F91F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2838" y="290513"/>
            <a:ext cx="6862762" cy="1173162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Лук-порей</a:t>
            </a:r>
          </a:p>
        </p:txBody>
      </p:sp>
      <p:pic>
        <p:nvPicPr>
          <p:cNvPr id="9219" name="Рисунок 6">
            <a:extLst>
              <a:ext uri="{FF2B5EF4-FFF2-40B4-BE49-F238E27FC236}">
                <a16:creationId xmlns:a16="http://schemas.microsoft.com/office/drawing/2014/main" id="{2F455DE0-52C6-4E19-9858-D33FCD60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13" y="1311275"/>
            <a:ext cx="73152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109DE550-481D-418C-87CA-7708525C1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Лук-слизун</a:t>
            </a:r>
          </a:p>
        </p:txBody>
      </p:sp>
      <p:pic>
        <p:nvPicPr>
          <p:cNvPr id="10243" name="Объект 4">
            <a:extLst>
              <a:ext uri="{FF2B5EF4-FFF2-40B4-BE49-F238E27FC236}">
                <a16:creationId xmlns:a16="http://schemas.microsoft.com/office/drawing/2014/main" id="{31C92089-D965-4AE9-BB38-5C85977C0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675" y="1690688"/>
            <a:ext cx="7796213" cy="4913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7FD0624-A41F-4F6E-B1D3-F37C5EE01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- шнитт</a:t>
            </a:r>
          </a:p>
        </p:txBody>
      </p:sp>
      <p:pic>
        <p:nvPicPr>
          <p:cNvPr id="11267" name="Объект 4">
            <a:extLst>
              <a:ext uri="{FF2B5EF4-FFF2-40B4-BE49-F238E27FC236}">
                <a16:creationId xmlns:a16="http://schemas.microsoft.com/office/drawing/2014/main" id="{EBF84566-AAFB-4D63-982D-62121DFE2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188" y="1662113"/>
            <a:ext cx="7777162" cy="501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692</Words>
  <Application>Microsoft Office PowerPoint</Application>
  <PresentationFormat>Экран (4:3)</PresentationFormat>
  <Paragraphs>142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государственное казенное общеобразовательное учреждение  «Специальная (коррекционная) школа-интернат»   г. Бугуруслана Оренбургской области      Луковичные овощные культуры</vt:lpstr>
      <vt:lpstr>   Какая картинка лишняя?</vt:lpstr>
      <vt:lpstr>Отгадай загадку:</vt:lpstr>
      <vt:lpstr>Отгадай загадку:</vt:lpstr>
      <vt:lpstr>Луковичные</vt:lpstr>
      <vt:lpstr>Лук - батун</vt:lpstr>
      <vt:lpstr>Лук-порей</vt:lpstr>
      <vt:lpstr>Лук-слизун</vt:lpstr>
      <vt:lpstr>Лук - шнитт</vt:lpstr>
      <vt:lpstr>Дикий лук-черемша</vt:lpstr>
      <vt:lpstr>Репчатый лук</vt:lpstr>
      <vt:lpstr>Чеснок</vt:lpstr>
      <vt:lpstr>Строение лука</vt:lpstr>
      <vt:lpstr>Репчатый лук в разрезе</vt:lpstr>
      <vt:lpstr> Значение луковичных растений</vt:lpstr>
      <vt:lpstr> Биологические особенности  репчатого лука</vt:lpstr>
      <vt:lpstr> Агротехника выращивания  репчатого лука</vt:lpstr>
      <vt:lpstr>Презентация PowerPoint</vt:lpstr>
      <vt:lpstr>Уборка лука </vt:lpstr>
      <vt:lpstr>Третий лишний</vt:lpstr>
      <vt:lpstr>Третий лишний</vt:lpstr>
      <vt:lpstr>Правила техники безопасности</vt:lpstr>
      <vt:lpstr>Правила техники безопасности</vt:lpstr>
      <vt:lpstr>Правила техники безопасности</vt:lpstr>
      <vt:lpstr>Подготовка к посадке</vt:lpstr>
      <vt:lpstr>Приготовить лук, обрезав верхушки.</vt:lpstr>
      <vt:lpstr>Посадить лук в землю, заземлив его на 1/3 часть.  </vt:lpstr>
      <vt:lpstr>Полить.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Комтех</dc:creator>
  <cp:lastModifiedBy>Комтех</cp:lastModifiedBy>
  <cp:revision>34</cp:revision>
  <dcterms:created xsi:type="dcterms:W3CDTF">2021-03-13T14:45:14Z</dcterms:created>
  <dcterms:modified xsi:type="dcterms:W3CDTF">2021-03-24T09:36:46Z</dcterms:modified>
</cp:coreProperties>
</file>